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image11.jpg" ContentType="image/jpe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0" r:id="rId2"/>
    <p:sldId id="271" r:id="rId3"/>
    <p:sldId id="277" r:id="rId4"/>
    <p:sldId id="295" r:id="rId5"/>
    <p:sldId id="276" r:id="rId6"/>
    <p:sldId id="298" r:id="rId7"/>
    <p:sldId id="290" r:id="rId8"/>
    <p:sldId id="292" r:id="rId9"/>
    <p:sldId id="283" r:id="rId10"/>
    <p:sldId id="301" r:id="rId11"/>
    <p:sldId id="302" r:id="rId12"/>
    <p:sldId id="286" r:id="rId13"/>
    <p:sldId id="281" r:id="rId14"/>
  </p:sldIdLst>
  <p:sldSz cx="18288000" cy="10287000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skildina EV" initials="RE" lastIdx="1" clrIdx="0">
    <p:extLst>
      <p:ext uri="{19B8F6BF-5375-455C-9EA6-DF929625EA0E}">
        <p15:presenceInfo xmlns:p15="http://schemas.microsoft.com/office/powerpoint/2012/main" userId="S-1-5-21-2983082067-884033394-342305300-3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EC6"/>
    <a:srgbClr val="6063DA"/>
    <a:srgbClr val="888AE4"/>
    <a:srgbClr val="61C76D"/>
    <a:srgbClr val="31859C"/>
    <a:srgbClr val="6D70DD"/>
    <a:srgbClr val="3A9DB8"/>
    <a:srgbClr val="9793F1"/>
    <a:srgbClr val="7A7CE0"/>
    <a:srgbClr val="0E4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6395" autoAdjust="0"/>
  </p:normalViewPr>
  <p:slideViewPr>
    <p:cSldViewPr>
      <p:cViewPr varScale="1">
        <p:scale>
          <a:sx n="77" d="100"/>
          <a:sy n="77" d="100"/>
        </p:scale>
        <p:origin x="38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97192-2538-4681-8DD1-6396D8670D2D}" type="doc">
      <dgm:prSet loTypeId="urn:microsoft.com/office/officeart/2005/8/layout/vProcess5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7F68D83-B421-45D9-A1BC-E90AB92F5E96}">
      <dgm:prSet custT="1"/>
      <dgm:spPr>
        <a:solidFill>
          <a:srgbClr val="6063DA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Vela Sans Bd" charset="0"/>
            </a:rPr>
            <a:t>V. Развитие </a:t>
          </a:r>
          <a:r>
            <a:rPr lang="ru-RU" sz="2800" b="1" dirty="0">
              <a:latin typeface="Vela Sans Bd" charset="0"/>
            </a:rPr>
            <a:t>СИСТЕМЫ</a:t>
          </a:r>
          <a:r>
            <a:rPr lang="ru-RU" sz="2800" dirty="0">
              <a:latin typeface="Vela Sans Bd" charset="0"/>
            </a:rPr>
            <a:t> антидопингового обеспечения </a:t>
          </a:r>
        </a:p>
      </dgm:t>
    </dgm:pt>
    <dgm:pt modelId="{B2F7B774-91F9-4511-9056-652BE69F53AF}" type="parTrans" cxnId="{30CA0178-B61C-4EA4-A6E2-63BA6A46E50E}">
      <dgm:prSet/>
      <dgm:spPr/>
      <dgm:t>
        <a:bodyPr/>
        <a:lstStyle/>
        <a:p>
          <a:endParaRPr lang="ru-RU"/>
        </a:p>
      </dgm:t>
    </dgm:pt>
    <dgm:pt modelId="{60D52FBF-F491-4430-8128-2971D2509688}" type="sibTrans" cxnId="{30CA0178-B61C-4EA4-A6E2-63BA6A46E50E}">
      <dgm:prSet/>
      <dgm:spPr>
        <a:solidFill>
          <a:srgbClr val="61C76D">
            <a:alpha val="90000"/>
          </a:srgbClr>
        </a:solidFill>
      </dgm:spPr>
      <dgm:t>
        <a:bodyPr/>
        <a:lstStyle/>
        <a:p>
          <a:endParaRPr lang="ru-RU" dirty="0"/>
        </a:p>
      </dgm:t>
    </dgm:pt>
    <dgm:pt modelId="{A254CC20-8CD7-4E35-87CC-272B425571ED}">
      <dgm:prSet custT="1"/>
      <dgm:spPr>
        <a:solidFill>
          <a:srgbClr val="6063DA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Vela Sans Bd" charset="0"/>
            </a:rPr>
            <a:t>Совершенствование </a:t>
          </a:r>
          <a:r>
            <a:rPr lang="ru-RU" sz="2800" b="0" dirty="0">
              <a:latin typeface="Vela Sans Bd" charset="0"/>
            </a:rPr>
            <a:t>механизмов ведения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0" dirty="0">
              <a:latin typeface="Vela Sans Bd" charset="0"/>
            </a:rPr>
            <a:t>антидопинговой политики </a:t>
          </a:r>
          <a:r>
            <a:rPr lang="ru-RU" sz="2800" b="1" dirty="0">
              <a:latin typeface="Vela Sans Bd" charset="0"/>
            </a:rPr>
            <a:t>в </a:t>
          </a:r>
          <a:r>
            <a:rPr lang="ru-RU" sz="2800" b="1" dirty="0">
              <a:solidFill>
                <a:schemeClr val="accent6">
                  <a:lumMod val="60000"/>
                  <a:lumOff val="40000"/>
                </a:schemeClr>
              </a:solidFill>
              <a:latin typeface="Vela Sans Bd" charset="0"/>
            </a:rPr>
            <a:t>субъектах</a:t>
          </a:r>
          <a:r>
            <a:rPr lang="ru-RU" sz="2800" b="0" dirty="0">
              <a:latin typeface="Vela Sans Bd" charset="0"/>
            </a:rPr>
            <a:t> Российской </a:t>
          </a:r>
          <a:r>
            <a:rPr lang="ru-RU" sz="2800" dirty="0">
              <a:latin typeface="Vela Sans Bd" charset="0"/>
            </a:rPr>
            <a:t>Федерации, общероссийских и </a:t>
          </a:r>
          <a:r>
            <a:rPr lang="ru-RU" sz="2800" b="1" dirty="0">
              <a:latin typeface="Vela Sans Bd" charset="0"/>
            </a:rPr>
            <a:t>региональных спортивных федерациях</a:t>
          </a:r>
        </a:p>
      </dgm:t>
    </dgm:pt>
    <dgm:pt modelId="{BA5A9B7F-36AB-49CE-844E-37B4CFC4B60F}" type="parTrans" cxnId="{E6B37043-BC2C-4DCD-ABD3-282A6BB0E0F0}">
      <dgm:prSet/>
      <dgm:spPr/>
      <dgm:t>
        <a:bodyPr/>
        <a:lstStyle/>
        <a:p>
          <a:endParaRPr lang="ru-RU"/>
        </a:p>
      </dgm:t>
    </dgm:pt>
    <dgm:pt modelId="{06A42DFD-AAA3-4124-A6D4-22734370155D}" type="sibTrans" cxnId="{E6B37043-BC2C-4DCD-ABD3-282A6BB0E0F0}">
      <dgm:prSet/>
      <dgm:spPr/>
      <dgm:t>
        <a:bodyPr/>
        <a:lstStyle/>
        <a:p>
          <a:endParaRPr lang="ru-RU"/>
        </a:p>
      </dgm:t>
    </dgm:pt>
    <dgm:pt modelId="{FE80DCDB-2B0C-4812-AD5A-464069AE1EB6}">
      <dgm:prSet custT="1"/>
      <dgm:spPr>
        <a:solidFill>
          <a:srgbClr val="6063DA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solidFill>
                <a:schemeClr val="bg1"/>
              </a:solidFill>
              <a:latin typeface="Vela Sans Bd" charset="0"/>
            </a:rPr>
            <a:t>СТРАТЕГИЯ</a:t>
          </a:r>
          <a:r>
            <a:rPr lang="ru-RU" sz="2800" dirty="0">
              <a:solidFill>
                <a:schemeClr val="bg1"/>
              </a:solidFill>
              <a:latin typeface="Vela Sans Bd" charset="0"/>
            </a:rPr>
            <a:t> развития физической культуры и спорта в Российской Федерации на период до 2030 года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i="1" dirty="0">
              <a:solidFill>
                <a:schemeClr val="bg1"/>
              </a:solidFill>
              <a:latin typeface="Vela Sans Bd" charset="0"/>
            </a:rPr>
            <a:t>(Распоряжение Правительства РФ от 24.11.2020 года № 3081-р)</a:t>
          </a:r>
        </a:p>
      </dgm:t>
    </dgm:pt>
    <dgm:pt modelId="{13284674-3E15-4D06-A310-CA26E5089839}" type="parTrans" cxnId="{530E058D-6458-4F4C-AAC9-BAD041790D27}">
      <dgm:prSet/>
      <dgm:spPr/>
      <dgm:t>
        <a:bodyPr/>
        <a:lstStyle/>
        <a:p>
          <a:endParaRPr lang="ru-RU"/>
        </a:p>
      </dgm:t>
    </dgm:pt>
    <dgm:pt modelId="{A5ABED9B-1ADF-42A7-810F-1A4B53A65D19}" type="sibTrans" cxnId="{530E058D-6458-4F4C-AAC9-BAD041790D27}">
      <dgm:prSet/>
      <dgm:spPr>
        <a:solidFill>
          <a:srgbClr val="61C76D">
            <a:alpha val="90000"/>
          </a:srgbClr>
        </a:solidFill>
      </dgm:spPr>
      <dgm:t>
        <a:bodyPr/>
        <a:lstStyle/>
        <a:p>
          <a:endParaRPr lang="ru-RU" dirty="0"/>
        </a:p>
      </dgm:t>
    </dgm:pt>
    <dgm:pt modelId="{273073E1-6DEF-4816-8691-70BC7FCE1C44}">
      <dgm:prSet custT="1"/>
      <dgm:spPr>
        <a:solidFill>
          <a:srgbClr val="6063DA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Vela Sans Bd" charset="0"/>
            </a:rPr>
            <a:t>Утверждение </a:t>
          </a:r>
          <a:r>
            <a:rPr lang="ru-RU" sz="2800" b="1" dirty="0">
              <a:latin typeface="Vela Sans Bd" charset="0"/>
            </a:rPr>
            <a:t>ПЛАНА</a:t>
          </a:r>
          <a:r>
            <a:rPr lang="ru-RU" sz="2800" dirty="0">
              <a:latin typeface="Vela Sans Bd" charset="0"/>
            </a:rPr>
            <a:t> мероприятий по реализации Стратегии развития физической культуры и спорта в Российской Федерации на период до 2030 года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i="1" dirty="0">
              <a:solidFill>
                <a:schemeClr val="bg1"/>
              </a:solidFill>
              <a:latin typeface="Vela Sans Bd" charset="0"/>
            </a:rPr>
            <a:t>(Распоряжение Правительства РФ от 28.12.2020 года № 3615-р)</a:t>
          </a:r>
        </a:p>
      </dgm:t>
    </dgm:pt>
    <dgm:pt modelId="{4FCEE514-D5E1-4240-8131-719B934BDFFA}" type="parTrans" cxnId="{29EFC11E-05DD-4F7B-B69E-EB69B05C76CE}">
      <dgm:prSet/>
      <dgm:spPr/>
      <dgm:t>
        <a:bodyPr/>
        <a:lstStyle/>
        <a:p>
          <a:endParaRPr lang="ru-RU"/>
        </a:p>
      </dgm:t>
    </dgm:pt>
    <dgm:pt modelId="{29EB2937-4334-4285-B25A-8C14F0604ACD}" type="sibTrans" cxnId="{29EFC11E-05DD-4F7B-B69E-EB69B05C76CE}">
      <dgm:prSet/>
      <dgm:spPr>
        <a:solidFill>
          <a:srgbClr val="61C76D">
            <a:alpha val="90000"/>
          </a:srgbClr>
        </a:solidFill>
      </dgm:spPr>
      <dgm:t>
        <a:bodyPr/>
        <a:lstStyle/>
        <a:p>
          <a:endParaRPr lang="ru-RU" dirty="0"/>
        </a:p>
      </dgm:t>
    </dgm:pt>
    <dgm:pt modelId="{787A80B5-9104-48EF-AAD7-AF18D7F2AFA2}" type="pres">
      <dgm:prSet presAssocID="{3B597192-2538-4681-8DD1-6396D8670D2D}" presName="outerComposite" presStyleCnt="0">
        <dgm:presLayoutVars>
          <dgm:chMax val="5"/>
          <dgm:dir/>
          <dgm:resizeHandles val="exact"/>
        </dgm:presLayoutVars>
      </dgm:prSet>
      <dgm:spPr/>
    </dgm:pt>
    <dgm:pt modelId="{1DE81DFE-9AFE-4840-9CCF-B255064DF7D1}" type="pres">
      <dgm:prSet presAssocID="{3B597192-2538-4681-8DD1-6396D8670D2D}" presName="dummyMaxCanvas" presStyleCnt="0">
        <dgm:presLayoutVars/>
      </dgm:prSet>
      <dgm:spPr/>
    </dgm:pt>
    <dgm:pt modelId="{6C1F5139-1D7C-43D7-BBFD-BD8298654BB2}" type="pres">
      <dgm:prSet presAssocID="{3B597192-2538-4681-8DD1-6396D8670D2D}" presName="FourNodes_1" presStyleLbl="node1" presStyleIdx="0" presStyleCnt="4" custLinFactNeighborX="2273" custLinFactNeighborY="9726">
        <dgm:presLayoutVars>
          <dgm:bulletEnabled val="1"/>
        </dgm:presLayoutVars>
      </dgm:prSet>
      <dgm:spPr/>
    </dgm:pt>
    <dgm:pt modelId="{21AD62C4-3AF9-4752-B6DF-23BFE7742B65}" type="pres">
      <dgm:prSet presAssocID="{3B597192-2538-4681-8DD1-6396D8670D2D}" presName="FourNodes_2" presStyleLbl="node1" presStyleIdx="1" presStyleCnt="4">
        <dgm:presLayoutVars>
          <dgm:bulletEnabled val="1"/>
        </dgm:presLayoutVars>
      </dgm:prSet>
      <dgm:spPr/>
    </dgm:pt>
    <dgm:pt modelId="{CF8DF97F-17E5-4BF3-9696-8F3BCB211F95}" type="pres">
      <dgm:prSet presAssocID="{3B597192-2538-4681-8DD1-6396D8670D2D}" presName="FourNodes_3" presStyleLbl="node1" presStyleIdx="2" presStyleCnt="4" custLinFactNeighborX="-27" custLinFactNeighborY="-8792">
        <dgm:presLayoutVars>
          <dgm:bulletEnabled val="1"/>
        </dgm:presLayoutVars>
      </dgm:prSet>
      <dgm:spPr/>
    </dgm:pt>
    <dgm:pt modelId="{9F0CE8E9-652F-481B-B01F-5DABB6D8FD3E}" type="pres">
      <dgm:prSet presAssocID="{3B597192-2538-4681-8DD1-6396D8670D2D}" presName="FourNodes_4" presStyleLbl="node1" presStyleIdx="3" presStyleCnt="4" custScaleX="95851" custScaleY="114663" custLinFactNeighborY="-8716">
        <dgm:presLayoutVars>
          <dgm:bulletEnabled val="1"/>
        </dgm:presLayoutVars>
      </dgm:prSet>
      <dgm:spPr/>
    </dgm:pt>
    <dgm:pt modelId="{3B6D5101-5528-4726-9BC3-6E6FF5044D3C}" type="pres">
      <dgm:prSet presAssocID="{3B597192-2538-4681-8DD1-6396D8670D2D}" presName="FourConn_1-2" presStyleLbl="fgAccFollowNode1" presStyleIdx="0" presStyleCnt="3" custScaleX="96840" custLinFactNeighborX="28516" custLinFactNeighborY="19898">
        <dgm:presLayoutVars>
          <dgm:bulletEnabled val="1"/>
        </dgm:presLayoutVars>
      </dgm:prSet>
      <dgm:spPr/>
    </dgm:pt>
    <dgm:pt modelId="{A365DDAC-97E5-4139-B82B-E6ABE80A915A}" type="pres">
      <dgm:prSet presAssocID="{3B597192-2538-4681-8DD1-6396D8670D2D}" presName="FourConn_2-3" presStyleLbl="fgAccFollowNode1" presStyleIdx="1" presStyleCnt="3" custLinFactNeighborX="7034" custLinFactNeighborY="3840">
        <dgm:presLayoutVars>
          <dgm:bulletEnabled val="1"/>
        </dgm:presLayoutVars>
      </dgm:prSet>
      <dgm:spPr/>
    </dgm:pt>
    <dgm:pt modelId="{C23F4B16-2F96-44BD-9F84-0928C79D2B62}" type="pres">
      <dgm:prSet presAssocID="{3B597192-2538-4681-8DD1-6396D8670D2D}" presName="FourConn_3-4" presStyleLbl="fgAccFollowNode1" presStyleIdx="2" presStyleCnt="3" custLinFactNeighborX="7521" custLinFactNeighborY="-7038">
        <dgm:presLayoutVars>
          <dgm:bulletEnabled val="1"/>
        </dgm:presLayoutVars>
      </dgm:prSet>
      <dgm:spPr/>
    </dgm:pt>
    <dgm:pt modelId="{B40DB41B-F1C6-494F-AC56-5AFFE28A8ACD}" type="pres">
      <dgm:prSet presAssocID="{3B597192-2538-4681-8DD1-6396D8670D2D}" presName="FourNodes_1_text" presStyleLbl="node1" presStyleIdx="3" presStyleCnt="4">
        <dgm:presLayoutVars>
          <dgm:bulletEnabled val="1"/>
        </dgm:presLayoutVars>
      </dgm:prSet>
      <dgm:spPr/>
    </dgm:pt>
    <dgm:pt modelId="{E2507B91-22C2-481C-8F0B-78CA812BDD29}" type="pres">
      <dgm:prSet presAssocID="{3B597192-2538-4681-8DD1-6396D8670D2D}" presName="FourNodes_2_text" presStyleLbl="node1" presStyleIdx="3" presStyleCnt="4">
        <dgm:presLayoutVars>
          <dgm:bulletEnabled val="1"/>
        </dgm:presLayoutVars>
      </dgm:prSet>
      <dgm:spPr/>
    </dgm:pt>
    <dgm:pt modelId="{B5D2E57C-787D-4305-9A56-4035AFD53AA8}" type="pres">
      <dgm:prSet presAssocID="{3B597192-2538-4681-8DD1-6396D8670D2D}" presName="FourNodes_3_text" presStyleLbl="node1" presStyleIdx="3" presStyleCnt="4">
        <dgm:presLayoutVars>
          <dgm:bulletEnabled val="1"/>
        </dgm:presLayoutVars>
      </dgm:prSet>
      <dgm:spPr/>
    </dgm:pt>
    <dgm:pt modelId="{AC751952-29C2-4E26-8191-43B61747E70D}" type="pres">
      <dgm:prSet presAssocID="{3B597192-2538-4681-8DD1-6396D8670D2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9EFC11E-05DD-4F7B-B69E-EB69B05C76CE}" srcId="{3B597192-2538-4681-8DD1-6396D8670D2D}" destId="{273073E1-6DEF-4816-8691-70BC7FCE1C44}" srcOrd="1" destOrd="0" parTransId="{4FCEE514-D5E1-4240-8131-719B934BDFFA}" sibTransId="{29EB2937-4334-4285-B25A-8C14F0604ACD}"/>
    <dgm:cxn modelId="{3CFBF51E-031E-48A7-8660-8CDF521FD126}" type="presOf" srcId="{FE80DCDB-2B0C-4812-AD5A-464069AE1EB6}" destId="{6C1F5139-1D7C-43D7-BBFD-BD8298654BB2}" srcOrd="0" destOrd="0" presId="urn:microsoft.com/office/officeart/2005/8/layout/vProcess5"/>
    <dgm:cxn modelId="{D13CC12F-9F50-48D4-8E27-3129CD5F7264}" type="presOf" srcId="{B7F68D83-B421-45D9-A1BC-E90AB92F5E96}" destId="{CF8DF97F-17E5-4BF3-9696-8F3BCB211F95}" srcOrd="0" destOrd="0" presId="urn:microsoft.com/office/officeart/2005/8/layout/vProcess5"/>
    <dgm:cxn modelId="{E7EB9C60-11AF-43FB-9253-9C9D2749E3E0}" type="presOf" srcId="{60D52FBF-F491-4430-8128-2971D2509688}" destId="{C23F4B16-2F96-44BD-9F84-0928C79D2B62}" srcOrd="0" destOrd="0" presId="urn:microsoft.com/office/officeart/2005/8/layout/vProcess5"/>
    <dgm:cxn modelId="{E6B37043-BC2C-4DCD-ABD3-282A6BB0E0F0}" srcId="{3B597192-2538-4681-8DD1-6396D8670D2D}" destId="{A254CC20-8CD7-4E35-87CC-272B425571ED}" srcOrd="3" destOrd="0" parTransId="{BA5A9B7F-36AB-49CE-844E-37B4CFC4B60F}" sibTransId="{06A42DFD-AAA3-4124-A6D4-22734370155D}"/>
    <dgm:cxn modelId="{D9718466-5B8F-4134-B9DE-0D6B2732BB44}" type="presOf" srcId="{FE80DCDB-2B0C-4812-AD5A-464069AE1EB6}" destId="{B40DB41B-F1C6-494F-AC56-5AFFE28A8ACD}" srcOrd="1" destOrd="0" presId="urn:microsoft.com/office/officeart/2005/8/layout/vProcess5"/>
    <dgm:cxn modelId="{30CA0178-B61C-4EA4-A6E2-63BA6A46E50E}" srcId="{3B597192-2538-4681-8DD1-6396D8670D2D}" destId="{B7F68D83-B421-45D9-A1BC-E90AB92F5E96}" srcOrd="2" destOrd="0" parTransId="{B2F7B774-91F9-4511-9056-652BE69F53AF}" sibTransId="{60D52FBF-F491-4430-8128-2971D2509688}"/>
    <dgm:cxn modelId="{0563248B-A2BE-4EF5-A10F-A72694A34C25}" type="presOf" srcId="{3B597192-2538-4681-8DD1-6396D8670D2D}" destId="{787A80B5-9104-48EF-AAD7-AF18D7F2AFA2}" srcOrd="0" destOrd="0" presId="urn:microsoft.com/office/officeart/2005/8/layout/vProcess5"/>
    <dgm:cxn modelId="{530E058D-6458-4F4C-AAC9-BAD041790D27}" srcId="{3B597192-2538-4681-8DD1-6396D8670D2D}" destId="{FE80DCDB-2B0C-4812-AD5A-464069AE1EB6}" srcOrd="0" destOrd="0" parTransId="{13284674-3E15-4D06-A310-CA26E5089839}" sibTransId="{A5ABED9B-1ADF-42A7-810F-1A4B53A65D19}"/>
    <dgm:cxn modelId="{9ADA0E8D-482A-4813-9F61-21D9C2F0EDE7}" type="presOf" srcId="{B7F68D83-B421-45D9-A1BC-E90AB92F5E96}" destId="{B5D2E57C-787D-4305-9A56-4035AFD53AA8}" srcOrd="1" destOrd="0" presId="urn:microsoft.com/office/officeart/2005/8/layout/vProcess5"/>
    <dgm:cxn modelId="{54388092-66C2-44CB-A82B-FCD4E23F7263}" type="presOf" srcId="{A5ABED9B-1ADF-42A7-810F-1A4B53A65D19}" destId="{3B6D5101-5528-4726-9BC3-6E6FF5044D3C}" srcOrd="0" destOrd="0" presId="urn:microsoft.com/office/officeart/2005/8/layout/vProcess5"/>
    <dgm:cxn modelId="{C2FFE89F-73C2-4782-A65F-AB51529B6822}" type="presOf" srcId="{273073E1-6DEF-4816-8691-70BC7FCE1C44}" destId="{E2507B91-22C2-481C-8F0B-78CA812BDD29}" srcOrd="1" destOrd="0" presId="urn:microsoft.com/office/officeart/2005/8/layout/vProcess5"/>
    <dgm:cxn modelId="{747CCCC0-C559-4D63-B7B3-490FC96866C8}" type="presOf" srcId="{273073E1-6DEF-4816-8691-70BC7FCE1C44}" destId="{21AD62C4-3AF9-4752-B6DF-23BFE7742B65}" srcOrd="0" destOrd="0" presId="urn:microsoft.com/office/officeart/2005/8/layout/vProcess5"/>
    <dgm:cxn modelId="{1B13E8C6-3FA8-4B07-8C53-4400B80292A7}" type="presOf" srcId="{A254CC20-8CD7-4E35-87CC-272B425571ED}" destId="{AC751952-29C2-4E26-8191-43B61747E70D}" srcOrd="1" destOrd="0" presId="urn:microsoft.com/office/officeart/2005/8/layout/vProcess5"/>
    <dgm:cxn modelId="{C64A0ED8-B4CD-417F-91C7-18D1FA85B14F}" type="presOf" srcId="{A254CC20-8CD7-4E35-87CC-272B425571ED}" destId="{9F0CE8E9-652F-481B-B01F-5DABB6D8FD3E}" srcOrd="0" destOrd="0" presId="urn:microsoft.com/office/officeart/2005/8/layout/vProcess5"/>
    <dgm:cxn modelId="{8734F9ED-AFAC-43C5-A1F7-3F3BEC1C98BE}" type="presOf" srcId="{29EB2937-4334-4285-B25A-8C14F0604ACD}" destId="{A365DDAC-97E5-4139-B82B-E6ABE80A915A}" srcOrd="0" destOrd="0" presId="urn:microsoft.com/office/officeart/2005/8/layout/vProcess5"/>
    <dgm:cxn modelId="{52504099-3C59-4C41-8E47-731D8D816D05}" type="presParOf" srcId="{787A80B5-9104-48EF-AAD7-AF18D7F2AFA2}" destId="{1DE81DFE-9AFE-4840-9CCF-B255064DF7D1}" srcOrd="0" destOrd="0" presId="urn:microsoft.com/office/officeart/2005/8/layout/vProcess5"/>
    <dgm:cxn modelId="{871691C1-ACBB-4902-8A76-3A9C7D68BD28}" type="presParOf" srcId="{787A80B5-9104-48EF-AAD7-AF18D7F2AFA2}" destId="{6C1F5139-1D7C-43D7-BBFD-BD8298654BB2}" srcOrd="1" destOrd="0" presId="urn:microsoft.com/office/officeart/2005/8/layout/vProcess5"/>
    <dgm:cxn modelId="{1E79D7FE-FEBB-43C9-A81C-6F5D266F8C3B}" type="presParOf" srcId="{787A80B5-9104-48EF-AAD7-AF18D7F2AFA2}" destId="{21AD62C4-3AF9-4752-B6DF-23BFE7742B65}" srcOrd="2" destOrd="0" presId="urn:microsoft.com/office/officeart/2005/8/layout/vProcess5"/>
    <dgm:cxn modelId="{12D5F36A-D230-4B47-AB03-6BEC3CD4DFC4}" type="presParOf" srcId="{787A80B5-9104-48EF-AAD7-AF18D7F2AFA2}" destId="{CF8DF97F-17E5-4BF3-9696-8F3BCB211F95}" srcOrd="3" destOrd="0" presId="urn:microsoft.com/office/officeart/2005/8/layout/vProcess5"/>
    <dgm:cxn modelId="{2B97C654-62F2-46C7-90F3-7AB5CDCD961B}" type="presParOf" srcId="{787A80B5-9104-48EF-AAD7-AF18D7F2AFA2}" destId="{9F0CE8E9-652F-481B-B01F-5DABB6D8FD3E}" srcOrd="4" destOrd="0" presId="urn:microsoft.com/office/officeart/2005/8/layout/vProcess5"/>
    <dgm:cxn modelId="{F007EE46-33F7-41A0-A688-8DBE45CF0164}" type="presParOf" srcId="{787A80B5-9104-48EF-AAD7-AF18D7F2AFA2}" destId="{3B6D5101-5528-4726-9BC3-6E6FF5044D3C}" srcOrd="5" destOrd="0" presId="urn:microsoft.com/office/officeart/2005/8/layout/vProcess5"/>
    <dgm:cxn modelId="{DB2A40A7-5477-4325-B980-C3ABCAF8E1DE}" type="presParOf" srcId="{787A80B5-9104-48EF-AAD7-AF18D7F2AFA2}" destId="{A365DDAC-97E5-4139-B82B-E6ABE80A915A}" srcOrd="6" destOrd="0" presId="urn:microsoft.com/office/officeart/2005/8/layout/vProcess5"/>
    <dgm:cxn modelId="{01253497-FF71-4271-AA03-173213DFD626}" type="presParOf" srcId="{787A80B5-9104-48EF-AAD7-AF18D7F2AFA2}" destId="{C23F4B16-2F96-44BD-9F84-0928C79D2B62}" srcOrd="7" destOrd="0" presId="urn:microsoft.com/office/officeart/2005/8/layout/vProcess5"/>
    <dgm:cxn modelId="{B6C832E3-E3E5-4A85-B07F-1513DA2C928E}" type="presParOf" srcId="{787A80B5-9104-48EF-AAD7-AF18D7F2AFA2}" destId="{B40DB41B-F1C6-494F-AC56-5AFFE28A8ACD}" srcOrd="8" destOrd="0" presId="urn:microsoft.com/office/officeart/2005/8/layout/vProcess5"/>
    <dgm:cxn modelId="{630645D1-78DA-4420-911D-EC2E360DD1BE}" type="presParOf" srcId="{787A80B5-9104-48EF-AAD7-AF18D7F2AFA2}" destId="{E2507B91-22C2-481C-8F0B-78CA812BDD29}" srcOrd="9" destOrd="0" presId="urn:microsoft.com/office/officeart/2005/8/layout/vProcess5"/>
    <dgm:cxn modelId="{453E93C6-2460-4504-8404-D2F4E73AE868}" type="presParOf" srcId="{787A80B5-9104-48EF-AAD7-AF18D7F2AFA2}" destId="{B5D2E57C-787D-4305-9A56-4035AFD53AA8}" srcOrd="10" destOrd="0" presId="urn:microsoft.com/office/officeart/2005/8/layout/vProcess5"/>
    <dgm:cxn modelId="{A3A4FA20-2659-4DE9-9F53-B694144F6C4C}" type="presParOf" srcId="{787A80B5-9104-48EF-AAD7-AF18D7F2AFA2}" destId="{AC751952-29C2-4E26-8191-43B61747E70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F5139-1D7C-43D7-BBFD-BD8298654BB2}">
      <dsp:nvSpPr>
        <dsp:cNvPr id="0" name=""/>
        <dsp:cNvSpPr/>
      </dsp:nvSpPr>
      <dsp:spPr>
        <a:xfrm>
          <a:off x="333934" y="137151"/>
          <a:ext cx="14691360" cy="2263140"/>
        </a:xfrm>
        <a:prstGeom prst="roundRect">
          <a:avLst>
            <a:gd name="adj" fmla="val 10000"/>
          </a:avLst>
        </a:prstGeom>
        <a:solidFill>
          <a:srgbClr val="6063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solidFill>
                <a:schemeClr val="bg1"/>
              </a:solidFill>
              <a:latin typeface="Vela Sans Bd" charset="0"/>
            </a:rPr>
            <a:t>СТРАТЕГИЯ</a:t>
          </a:r>
          <a:r>
            <a:rPr lang="ru-RU" sz="2800" kern="1200" dirty="0">
              <a:solidFill>
                <a:schemeClr val="bg1"/>
              </a:solidFill>
              <a:latin typeface="Vela Sans Bd" charset="0"/>
            </a:rPr>
            <a:t> развития физической культуры и спорта в Российской Федерации на период до 2030 года 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i="1" kern="1200" dirty="0">
              <a:solidFill>
                <a:schemeClr val="bg1"/>
              </a:solidFill>
              <a:latin typeface="Vela Sans Bd" charset="0"/>
            </a:rPr>
            <a:t>(Распоряжение Правительства РФ от 24.11.2020 года № 3081-р)</a:t>
          </a:r>
        </a:p>
      </dsp:txBody>
      <dsp:txXfrm>
        <a:off x="400219" y="203436"/>
        <a:ext cx="12058020" cy="2130570"/>
      </dsp:txXfrm>
    </dsp:sp>
    <dsp:sp modelId="{21AD62C4-3AF9-4752-B6DF-23BFE7742B65}">
      <dsp:nvSpPr>
        <dsp:cNvPr id="0" name=""/>
        <dsp:cNvSpPr/>
      </dsp:nvSpPr>
      <dsp:spPr>
        <a:xfrm>
          <a:off x="1230401" y="2591658"/>
          <a:ext cx="14691360" cy="2263140"/>
        </a:xfrm>
        <a:prstGeom prst="roundRect">
          <a:avLst>
            <a:gd name="adj" fmla="val 10000"/>
          </a:avLst>
        </a:prstGeom>
        <a:solidFill>
          <a:srgbClr val="6063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Vela Sans Bd" charset="0"/>
            </a:rPr>
            <a:t>Утверждение </a:t>
          </a:r>
          <a:r>
            <a:rPr lang="ru-RU" sz="2800" b="1" kern="1200" dirty="0">
              <a:latin typeface="Vela Sans Bd" charset="0"/>
            </a:rPr>
            <a:t>ПЛАНА</a:t>
          </a:r>
          <a:r>
            <a:rPr lang="ru-RU" sz="2800" kern="1200" dirty="0">
              <a:latin typeface="Vela Sans Bd" charset="0"/>
            </a:rPr>
            <a:t> мероприятий по реализации Стратегии развития физической культуры и спорта в Российской Федерации на период до 2030 года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i="1" kern="1200" dirty="0">
              <a:solidFill>
                <a:schemeClr val="bg1"/>
              </a:solidFill>
              <a:latin typeface="Vela Sans Bd" charset="0"/>
            </a:rPr>
            <a:t>(Распоряжение Правительства РФ от 28.12.2020 года № 3615-р)</a:t>
          </a:r>
        </a:p>
      </dsp:txBody>
      <dsp:txXfrm>
        <a:off x="1296686" y="2657943"/>
        <a:ext cx="11857347" cy="2130570"/>
      </dsp:txXfrm>
    </dsp:sp>
    <dsp:sp modelId="{CF8DF97F-17E5-4BF3-9696-8F3BCB211F95}">
      <dsp:nvSpPr>
        <dsp:cNvPr id="0" name=""/>
        <dsp:cNvSpPr/>
      </dsp:nvSpPr>
      <dsp:spPr>
        <a:xfrm>
          <a:off x="2438471" y="5067303"/>
          <a:ext cx="14691360" cy="2263140"/>
        </a:xfrm>
        <a:prstGeom prst="roundRect">
          <a:avLst>
            <a:gd name="adj" fmla="val 10000"/>
          </a:avLst>
        </a:prstGeom>
        <a:solidFill>
          <a:srgbClr val="6063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Vela Sans Bd" charset="0"/>
            </a:rPr>
            <a:t>V. Развитие </a:t>
          </a:r>
          <a:r>
            <a:rPr lang="ru-RU" sz="2800" b="1" kern="1200" dirty="0">
              <a:latin typeface="Vela Sans Bd" charset="0"/>
            </a:rPr>
            <a:t>СИСТЕМЫ</a:t>
          </a:r>
          <a:r>
            <a:rPr lang="ru-RU" sz="2800" kern="1200" dirty="0">
              <a:latin typeface="Vela Sans Bd" charset="0"/>
            </a:rPr>
            <a:t> антидопингового обеспечения </a:t>
          </a:r>
        </a:p>
      </dsp:txBody>
      <dsp:txXfrm>
        <a:off x="2504756" y="5133588"/>
        <a:ext cx="11875711" cy="2130570"/>
      </dsp:txXfrm>
    </dsp:sp>
    <dsp:sp modelId="{9F0CE8E9-652F-481B-B01F-5DABB6D8FD3E}">
      <dsp:nvSpPr>
        <dsp:cNvPr id="0" name=""/>
        <dsp:cNvSpPr/>
      </dsp:nvSpPr>
      <dsp:spPr>
        <a:xfrm>
          <a:off x="3977612" y="7577721"/>
          <a:ext cx="14081815" cy="2594984"/>
        </a:xfrm>
        <a:prstGeom prst="roundRect">
          <a:avLst>
            <a:gd name="adj" fmla="val 10000"/>
          </a:avLst>
        </a:prstGeom>
        <a:solidFill>
          <a:srgbClr val="6063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Vela Sans Bd" charset="0"/>
            </a:rPr>
            <a:t>Совершенствование </a:t>
          </a:r>
          <a:r>
            <a:rPr lang="ru-RU" sz="2800" b="0" kern="1200" dirty="0">
              <a:latin typeface="Vela Sans Bd" charset="0"/>
            </a:rPr>
            <a:t>механизмов ведения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0" kern="1200" dirty="0">
              <a:latin typeface="Vela Sans Bd" charset="0"/>
            </a:rPr>
            <a:t>антидопинговой политики </a:t>
          </a:r>
          <a:r>
            <a:rPr lang="ru-RU" sz="2800" b="1" kern="1200" dirty="0">
              <a:latin typeface="Vela Sans Bd" charset="0"/>
            </a:rPr>
            <a:t>в </a:t>
          </a:r>
          <a:r>
            <a:rPr lang="ru-RU" sz="2800" b="1" kern="1200" dirty="0">
              <a:solidFill>
                <a:schemeClr val="accent6">
                  <a:lumMod val="60000"/>
                  <a:lumOff val="40000"/>
                </a:schemeClr>
              </a:solidFill>
              <a:latin typeface="Vela Sans Bd" charset="0"/>
            </a:rPr>
            <a:t>субъектах</a:t>
          </a:r>
          <a:r>
            <a:rPr lang="ru-RU" sz="2800" b="0" kern="1200" dirty="0">
              <a:latin typeface="Vela Sans Bd" charset="0"/>
            </a:rPr>
            <a:t> Российской </a:t>
          </a:r>
          <a:r>
            <a:rPr lang="ru-RU" sz="2800" kern="1200" dirty="0">
              <a:latin typeface="Vela Sans Bd" charset="0"/>
            </a:rPr>
            <a:t>Федерации, общероссийских и </a:t>
          </a:r>
          <a:r>
            <a:rPr lang="ru-RU" sz="2800" b="1" kern="1200" dirty="0">
              <a:latin typeface="Vela Sans Bd" charset="0"/>
            </a:rPr>
            <a:t>региональных спортивных федерациях</a:t>
          </a:r>
        </a:p>
      </dsp:txBody>
      <dsp:txXfrm>
        <a:off x="4053616" y="7653725"/>
        <a:ext cx="11340447" cy="2442976"/>
      </dsp:txXfrm>
    </dsp:sp>
    <dsp:sp modelId="{3B6D5101-5528-4726-9BC3-6E6FF5044D3C}">
      <dsp:nvSpPr>
        <dsp:cNvPr id="0" name=""/>
        <dsp:cNvSpPr/>
      </dsp:nvSpPr>
      <dsp:spPr>
        <a:xfrm>
          <a:off x="13663043" y="1943106"/>
          <a:ext cx="1424556" cy="1471041"/>
        </a:xfrm>
        <a:prstGeom prst="downArrow">
          <a:avLst>
            <a:gd name="adj1" fmla="val 55000"/>
            <a:gd name="adj2" fmla="val 45000"/>
          </a:avLst>
        </a:prstGeom>
        <a:solidFill>
          <a:srgbClr val="61C76D">
            <a:alpha val="90000"/>
          </a:srgb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13983568" y="1943106"/>
        <a:ext cx="783506" cy="1118463"/>
      </dsp:txXfrm>
    </dsp:sp>
    <dsp:sp modelId="{A365DDAC-97E5-4139-B82B-E6ABE80A915A}">
      <dsp:nvSpPr>
        <dsp:cNvPr id="0" name=""/>
        <dsp:cNvSpPr/>
      </dsp:nvSpPr>
      <dsp:spPr>
        <a:xfrm>
          <a:off x="14554193" y="4381506"/>
          <a:ext cx="1471041" cy="1471041"/>
        </a:xfrm>
        <a:prstGeom prst="downArrow">
          <a:avLst>
            <a:gd name="adj1" fmla="val 55000"/>
            <a:gd name="adj2" fmla="val 45000"/>
          </a:avLst>
        </a:prstGeom>
        <a:solidFill>
          <a:srgbClr val="61C76D">
            <a:alpha val="90000"/>
          </a:srgb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14885177" y="4381506"/>
        <a:ext cx="809073" cy="1106958"/>
      </dsp:txXfrm>
    </dsp:sp>
    <dsp:sp modelId="{C23F4B16-2F96-44BD-9F84-0928C79D2B62}">
      <dsp:nvSpPr>
        <dsp:cNvPr id="0" name=""/>
        <dsp:cNvSpPr/>
      </dsp:nvSpPr>
      <dsp:spPr>
        <a:xfrm>
          <a:off x="15773394" y="6896106"/>
          <a:ext cx="1471041" cy="1471041"/>
        </a:xfrm>
        <a:prstGeom prst="downArrow">
          <a:avLst>
            <a:gd name="adj1" fmla="val 55000"/>
            <a:gd name="adj2" fmla="val 45000"/>
          </a:avLst>
        </a:prstGeom>
        <a:solidFill>
          <a:srgbClr val="61C76D">
            <a:alpha val="90000"/>
          </a:srgb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16104378" y="6896106"/>
        <a:ext cx="809073" cy="1106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02919" cy="340933"/>
          </a:xfrm>
          <a:prstGeom prst="rect">
            <a:avLst/>
          </a:prstGeom>
        </p:spPr>
        <p:txBody>
          <a:bodyPr vert="horz" lIns="53520" tIns="26760" rIns="53520" bIns="26760" rtlCol="0"/>
          <a:lstStyle>
            <a:lvl1pPr algn="l">
              <a:defRPr sz="7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310" y="3"/>
            <a:ext cx="4302919" cy="340933"/>
          </a:xfrm>
          <a:prstGeom prst="rect">
            <a:avLst/>
          </a:prstGeom>
        </p:spPr>
        <p:txBody>
          <a:bodyPr vert="horz" lIns="53520" tIns="26760" rIns="53520" bIns="26760" rtlCol="0"/>
          <a:lstStyle>
            <a:lvl1pPr algn="r">
              <a:defRPr sz="700"/>
            </a:lvl1pPr>
          </a:lstStyle>
          <a:p>
            <a:fld id="{C2A735AD-4B9C-4923-80CD-0B505B1D0EDE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743"/>
            <a:ext cx="4302919" cy="340932"/>
          </a:xfrm>
          <a:prstGeom prst="rect">
            <a:avLst/>
          </a:prstGeom>
        </p:spPr>
        <p:txBody>
          <a:bodyPr vert="horz" lIns="53520" tIns="26760" rIns="53520" bIns="26760" rtlCol="0" anchor="b"/>
          <a:lstStyle>
            <a:lvl1pPr algn="l">
              <a:defRPr sz="7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310" y="6456743"/>
            <a:ext cx="4302919" cy="340932"/>
          </a:xfrm>
          <a:prstGeom prst="rect">
            <a:avLst/>
          </a:prstGeom>
        </p:spPr>
        <p:txBody>
          <a:bodyPr vert="horz" lIns="53520" tIns="26760" rIns="53520" bIns="26760" rtlCol="0" anchor="b"/>
          <a:lstStyle>
            <a:lvl1pPr algn="r">
              <a:defRPr sz="700"/>
            </a:lvl1pPr>
          </a:lstStyle>
          <a:p>
            <a:fld id="{FC606D05-2764-4415-8EFE-F05629875C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0079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02919" cy="340933"/>
          </a:xfrm>
          <a:prstGeom prst="rect">
            <a:avLst/>
          </a:prstGeom>
        </p:spPr>
        <p:txBody>
          <a:bodyPr vert="horz" lIns="53520" tIns="26760" rIns="53520" bIns="26760" rtlCol="0"/>
          <a:lstStyle>
            <a:lvl1pPr algn="l">
              <a:defRPr sz="7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310" y="3"/>
            <a:ext cx="4302919" cy="340933"/>
          </a:xfrm>
          <a:prstGeom prst="rect">
            <a:avLst/>
          </a:prstGeom>
        </p:spPr>
        <p:txBody>
          <a:bodyPr vert="horz" lIns="53520" tIns="26760" rIns="53520" bIns="26760" rtlCol="0"/>
          <a:lstStyle>
            <a:lvl1pPr algn="r">
              <a:defRPr sz="700"/>
            </a:lvl1pPr>
          </a:lstStyle>
          <a:p>
            <a:fld id="{5ED437F2-2E2E-422C-B254-14F42C2E6EF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3520" tIns="26760" rIns="53520" bIns="2676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982" y="3271906"/>
            <a:ext cx="7943850" cy="2676060"/>
          </a:xfrm>
          <a:prstGeom prst="rect">
            <a:avLst/>
          </a:prstGeom>
        </p:spPr>
        <p:txBody>
          <a:bodyPr vert="horz" lIns="53520" tIns="26760" rIns="53520" bIns="2676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743"/>
            <a:ext cx="4302919" cy="340932"/>
          </a:xfrm>
          <a:prstGeom prst="rect">
            <a:avLst/>
          </a:prstGeom>
        </p:spPr>
        <p:txBody>
          <a:bodyPr vert="horz" lIns="53520" tIns="26760" rIns="53520" bIns="26760" rtlCol="0" anchor="b"/>
          <a:lstStyle>
            <a:lvl1pPr algn="l">
              <a:defRPr sz="7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310" y="6456743"/>
            <a:ext cx="4302919" cy="340932"/>
          </a:xfrm>
          <a:prstGeom prst="rect">
            <a:avLst/>
          </a:prstGeom>
        </p:spPr>
        <p:txBody>
          <a:bodyPr vert="horz" lIns="53520" tIns="26760" rIns="53520" bIns="26760" rtlCol="0" anchor="b"/>
          <a:lstStyle>
            <a:lvl1pPr algn="r">
              <a:defRPr sz="700"/>
            </a:lvl1pPr>
          </a:lstStyle>
          <a:p>
            <a:fld id="{8628910D-7669-4263-8368-A6982A8B88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9703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54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8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49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36DA-B45A-4324-8C73-9C9287C8D872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C4329-B3D6-4CBA-AB0D-D0D7E7EA46C2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01862-9836-4775-BAF3-C7B1F7E0C176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8017" y="587031"/>
            <a:ext cx="5095875" cy="9525000"/>
          </a:xfrm>
          <a:custGeom>
            <a:avLst/>
            <a:gdLst/>
            <a:ahLst/>
            <a:cxnLst/>
            <a:rect l="l" t="t" r="r" b="b"/>
            <a:pathLst>
              <a:path w="5095875" h="9525000">
                <a:moveTo>
                  <a:pt x="5095874" y="9524999"/>
                </a:moveTo>
                <a:lnTo>
                  <a:pt x="0" y="9524999"/>
                </a:lnTo>
                <a:lnTo>
                  <a:pt x="0" y="0"/>
                </a:lnTo>
                <a:lnTo>
                  <a:pt x="5095874" y="0"/>
                </a:lnTo>
                <a:lnTo>
                  <a:pt x="5095874" y="9524999"/>
                </a:lnTo>
                <a:close/>
              </a:path>
            </a:pathLst>
          </a:custGeom>
          <a:solidFill>
            <a:srgbClr val="3DAF3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54875" y="5303151"/>
            <a:ext cx="1619250" cy="409575"/>
          </a:xfrm>
          <a:custGeom>
            <a:avLst/>
            <a:gdLst/>
            <a:ahLst/>
            <a:cxnLst/>
            <a:rect l="l" t="t" r="r" b="b"/>
            <a:pathLst>
              <a:path w="1619250" h="409575">
                <a:moveTo>
                  <a:pt x="1619250" y="323380"/>
                </a:moveTo>
                <a:lnTo>
                  <a:pt x="0" y="323380"/>
                </a:lnTo>
                <a:lnTo>
                  <a:pt x="0" y="409105"/>
                </a:lnTo>
                <a:lnTo>
                  <a:pt x="1619250" y="409105"/>
                </a:lnTo>
                <a:lnTo>
                  <a:pt x="1619250" y="323380"/>
                </a:lnTo>
                <a:close/>
              </a:path>
              <a:path w="1619250" h="409575">
                <a:moveTo>
                  <a:pt x="1619250" y="0"/>
                </a:moveTo>
                <a:lnTo>
                  <a:pt x="0" y="0"/>
                </a:lnTo>
                <a:lnTo>
                  <a:pt x="0" y="85725"/>
                </a:lnTo>
                <a:lnTo>
                  <a:pt x="1619250" y="85725"/>
                </a:lnTo>
                <a:lnTo>
                  <a:pt x="1619250" y="0"/>
                </a:lnTo>
                <a:close/>
              </a:path>
            </a:pathLst>
          </a:custGeom>
          <a:solidFill>
            <a:srgbClr val="EDF7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4991" y="468215"/>
            <a:ext cx="3270738" cy="964012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4359" y="547689"/>
            <a:ext cx="5895974" cy="95367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A7194-91DD-49B7-B82B-248BE5C52252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A22E0-F334-4E9B-8AD6-ED03718D4839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94830-356D-45E4-AD8E-FFE3C51F5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3879950"/>
            <a:ext cx="13716000" cy="1384995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D78377-5232-41F6-94A0-D3BE69E9C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55399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0AFC42-0ACC-49C2-92F7-0101DE0AD4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D7D91B46-EF66-4E39-979E-B3351FF9F1DB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B6112-B7C3-47BD-9703-EC798931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1E0C97-446B-401C-821D-875FEE46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C581FE4C-8BD5-4E5D-B4AB-F2E0A4B9D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56537" y="109803"/>
            <a:ext cx="7967980" cy="1054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3260" y="2631016"/>
            <a:ext cx="11101478" cy="6526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72305-97A2-4EEE-A764-F0F8A28A9CD0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push dir="u"/>
  </p:transition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openxmlformats.org/officeDocument/2006/relationships/hyperlink" Target="https://t.me/rusada_russi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hyperlink" Target="https://vk.com/rusada" TargetMode="Externa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1336D9C7-DB67-4C36-AB14-17E786BF7F6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635EC6"/>
              </a:gs>
              <a:gs pos="72000">
                <a:srgbClr val="463EA8"/>
              </a:gs>
              <a:gs pos="93000">
                <a:srgbClr val="2F306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C339EB17-EE8B-465F-BFC2-D400679B2405}"/>
              </a:ext>
            </a:extLst>
          </p:cNvPr>
          <p:cNvSpPr/>
          <p:nvPr/>
        </p:nvSpPr>
        <p:spPr>
          <a:xfrm>
            <a:off x="0" y="1"/>
            <a:ext cx="18288000" cy="10286999"/>
          </a:xfrm>
          <a:prstGeom prst="rect">
            <a:avLst/>
          </a:prstGeom>
          <a:gradFill flip="none" rotWithShape="1">
            <a:gsLst>
              <a:gs pos="23000">
                <a:srgbClr val="635EC6">
                  <a:alpha val="36000"/>
                </a:srgbClr>
              </a:gs>
              <a:gs pos="49000">
                <a:srgbClr val="3B16B5">
                  <a:alpha val="15000"/>
                </a:srgbClr>
              </a:gs>
              <a:gs pos="100000">
                <a:srgbClr val="2F306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F497FA9-5D20-4C9C-B907-F801F42FFC86}"/>
              </a:ext>
            </a:extLst>
          </p:cNvPr>
          <p:cNvSpPr/>
          <p:nvPr/>
        </p:nvSpPr>
        <p:spPr>
          <a:xfrm>
            <a:off x="0" y="2782019"/>
            <a:ext cx="17196759" cy="3144329"/>
          </a:xfrm>
          <a:prstGeom prst="rect">
            <a:avLst/>
          </a:prstGeom>
          <a:solidFill>
            <a:srgbClr val="635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C679A02-78E0-426F-BEA2-D2B4ECFC05BE}"/>
              </a:ext>
            </a:extLst>
          </p:cNvPr>
          <p:cNvGrpSpPr/>
          <p:nvPr/>
        </p:nvGrpSpPr>
        <p:grpSpPr>
          <a:xfrm>
            <a:off x="773907" y="-2682240"/>
            <a:ext cx="16687800" cy="2133600"/>
            <a:chOff x="515938" y="4267200"/>
            <a:chExt cx="11153630" cy="142240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21923906-DFDC-4253-AB38-132B57D9223A}"/>
                </a:ext>
              </a:extLst>
            </p:cNvPr>
            <p:cNvGrpSpPr/>
            <p:nvPr/>
          </p:nvGrpSpPr>
          <p:grpSpPr>
            <a:xfrm>
              <a:off x="515938" y="4267200"/>
              <a:ext cx="2613342" cy="1422400"/>
              <a:chOff x="515938" y="4267200"/>
              <a:chExt cx="2567622" cy="1422400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616B06F-4680-4049-83E4-3D84B2948AA3}"/>
                  </a:ext>
                </a:extLst>
              </p:cNvPr>
              <p:cNvSpPr/>
              <p:nvPr/>
            </p:nvSpPr>
            <p:spPr>
              <a:xfrm>
                <a:off x="515938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F243604-8D9A-4F2D-9E28-F28AD16DB440}"/>
                  </a:ext>
                </a:extLst>
              </p:cNvPr>
              <p:cNvSpPr/>
              <p:nvPr/>
            </p:nvSpPr>
            <p:spPr>
              <a:xfrm>
                <a:off x="1684209" y="4267200"/>
                <a:ext cx="227888" cy="1422400"/>
              </a:xfrm>
              <a:prstGeom prst="rect">
                <a:avLst/>
              </a:prstGeom>
              <a:solidFill>
                <a:srgbClr val="0044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42EFEFAE-0ED3-488A-9C64-51B1CD7F99FB}"/>
                  </a:ext>
                </a:extLst>
              </p:cNvPr>
              <p:cNvSpPr/>
              <p:nvPr/>
            </p:nvSpPr>
            <p:spPr>
              <a:xfrm>
                <a:off x="1915289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</p:grp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FEC43340-3EED-4E93-8ABA-3B85DFC677B4}"/>
                </a:ext>
              </a:extLst>
            </p:cNvPr>
            <p:cNvSpPr/>
            <p:nvPr/>
          </p:nvSpPr>
          <p:spPr>
            <a:xfrm>
              <a:off x="3132528" y="4267200"/>
              <a:ext cx="231946" cy="1422400"/>
            </a:xfrm>
            <a:prstGeom prst="rect">
              <a:avLst/>
            </a:prstGeom>
            <a:solidFill>
              <a:srgbClr val="004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/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34A06F6E-0121-4FA6-AE14-8B2AB4FCFDB2}"/>
                </a:ext>
              </a:extLst>
            </p:cNvPr>
            <p:cNvGrpSpPr/>
            <p:nvPr/>
          </p:nvGrpSpPr>
          <p:grpSpPr>
            <a:xfrm>
              <a:off x="3364474" y="4267200"/>
              <a:ext cx="2613342" cy="1422400"/>
              <a:chOff x="515938" y="4267200"/>
              <a:chExt cx="2567622" cy="1422400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28692999-637E-42EB-A588-79ED4037B599}"/>
                  </a:ext>
                </a:extLst>
              </p:cNvPr>
              <p:cNvSpPr/>
              <p:nvPr/>
            </p:nvSpPr>
            <p:spPr>
              <a:xfrm>
                <a:off x="515938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703EA81-6EC5-4C4E-9C9C-82F304A25DC8}"/>
                  </a:ext>
                </a:extLst>
              </p:cNvPr>
              <p:cNvSpPr/>
              <p:nvPr/>
            </p:nvSpPr>
            <p:spPr>
              <a:xfrm>
                <a:off x="1684209" y="4267200"/>
                <a:ext cx="227888" cy="1422400"/>
              </a:xfrm>
              <a:prstGeom prst="rect">
                <a:avLst/>
              </a:prstGeom>
              <a:solidFill>
                <a:srgbClr val="0044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2AE5F61C-4EC1-4A50-8643-2788AA48F4E5}"/>
                  </a:ext>
                </a:extLst>
              </p:cNvPr>
              <p:cNvSpPr/>
              <p:nvPr/>
            </p:nvSpPr>
            <p:spPr>
              <a:xfrm>
                <a:off x="1915289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</p:grp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60D9D7E-61BE-423A-BED6-C57EB72A8875}"/>
                </a:ext>
              </a:extLst>
            </p:cNvPr>
            <p:cNvSpPr/>
            <p:nvPr/>
          </p:nvSpPr>
          <p:spPr>
            <a:xfrm>
              <a:off x="5982240" y="4267200"/>
              <a:ext cx="231946" cy="1422400"/>
            </a:xfrm>
            <a:prstGeom prst="rect">
              <a:avLst/>
            </a:prstGeom>
            <a:solidFill>
              <a:srgbClr val="004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/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A8C66B81-384A-4D12-AF66-485CED3B69EF}"/>
                </a:ext>
              </a:extLst>
            </p:cNvPr>
            <p:cNvGrpSpPr/>
            <p:nvPr/>
          </p:nvGrpSpPr>
          <p:grpSpPr>
            <a:xfrm>
              <a:off x="6214186" y="4267200"/>
              <a:ext cx="2613342" cy="1422400"/>
              <a:chOff x="515938" y="4267200"/>
              <a:chExt cx="2567622" cy="1422400"/>
            </a:xfrm>
          </p:grpSpPr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760E46B3-CED4-43BF-B6E0-9C0F7172AE16}"/>
                  </a:ext>
                </a:extLst>
              </p:cNvPr>
              <p:cNvSpPr/>
              <p:nvPr/>
            </p:nvSpPr>
            <p:spPr>
              <a:xfrm>
                <a:off x="515938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4087394B-E1E1-45D0-821F-783441A2EC2F}"/>
                  </a:ext>
                </a:extLst>
              </p:cNvPr>
              <p:cNvSpPr/>
              <p:nvPr/>
            </p:nvSpPr>
            <p:spPr>
              <a:xfrm>
                <a:off x="1684209" y="4267200"/>
                <a:ext cx="227888" cy="1422400"/>
              </a:xfrm>
              <a:prstGeom prst="rect">
                <a:avLst/>
              </a:prstGeom>
              <a:solidFill>
                <a:srgbClr val="0044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B91CBCD2-4674-4B9E-8459-22AE521743DD}"/>
                  </a:ext>
                </a:extLst>
              </p:cNvPr>
              <p:cNvSpPr/>
              <p:nvPr/>
            </p:nvSpPr>
            <p:spPr>
              <a:xfrm>
                <a:off x="1915289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</p:grp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6C4F2ECB-50BA-4EB9-95B4-67609AE0394C}"/>
                </a:ext>
              </a:extLst>
            </p:cNvPr>
            <p:cNvSpPr/>
            <p:nvPr/>
          </p:nvSpPr>
          <p:spPr>
            <a:xfrm>
              <a:off x="8824280" y="4267200"/>
              <a:ext cx="231946" cy="1422400"/>
            </a:xfrm>
            <a:prstGeom prst="rect">
              <a:avLst/>
            </a:prstGeom>
            <a:solidFill>
              <a:srgbClr val="004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740C246D-2745-40F6-A168-C4C356B2EC00}"/>
                </a:ext>
              </a:extLst>
            </p:cNvPr>
            <p:cNvGrpSpPr/>
            <p:nvPr/>
          </p:nvGrpSpPr>
          <p:grpSpPr>
            <a:xfrm>
              <a:off x="9056226" y="4267200"/>
              <a:ext cx="2613342" cy="1422400"/>
              <a:chOff x="515938" y="4267200"/>
              <a:chExt cx="2567622" cy="1422400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4F35707B-E52D-4F34-8A4F-5089BAF59466}"/>
                  </a:ext>
                </a:extLst>
              </p:cNvPr>
              <p:cNvSpPr/>
              <p:nvPr/>
            </p:nvSpPr>
            <p:spPr>
              <a:xfrm>
                <a:off x="515938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F574280F-C07D-49CA-9671-A088895E468C}"/>
                  </a:ext>
                </a:extLst>
              </p:cNvPr>
              <p:cNvSpPr/>
              <p:nvPr/>
            </p:nvSpPr>
            <p:spPr>
              <a:xfrm>
                <a:off x="1684209" y="4267200"/>
                <a:ext cx="227888" cy="1422400"/>
              </a:xfrm>
              <a:prstGeom prst="rect">
                <a:avLst/>
              </a:prstGeom>
              <a:solidFill>
                <a:srgbClr val="0044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C3CDC578-7F0E-49BF-A50B-77FEE0FF4A06}"/>
                  </a:ext>
                </a:extLst>
              </p:cNvPr>
              <p:cNvSpPr/>
              <p:nvPr/>
            </p:nvSpPr>
            <p:spPr>
              <a:xfrm>
                <a:off x="1915289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2EC20B8B-5540-4039-BB73-22E37DDFFFE6}"/>
              </a:ext>
            </a:extLst>
          </p:cNvPr>
          <p:cNvSpPr txBox="1"/>
          <p:nvPr/>
        </p:nvSpPr>
        <p:spPr>
          <a:xfrm>
            <a:off x="16476969" y="9601348"/>
            <a:ext cx="11310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dirty="0">
                <a:solidFill>
                  <a:schemeClr val="bg1"/>
                </a:solidFill>
                <a:latin typeface="Gilroy" panose="00000500000000000000" pitchFamily="2" charset="-52"/>
              </a:rPr>
              <a:t>2025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781835-C48D-4A18-9EC7-0F9BF587CCFE}"/>
              </a:ext>
            </a:extLst>
          </p:cNvPr>
          <p:cNvSpPr txBox="1"/>
          <p:nvPr/>
        </p:nvSpPr>
        <p:spPr>
          <a:xfrm>
            <a:off x="685800" y="3238500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6600" b="1" dirty="0">
                <a:solidFill>
                  <a:schemeClr val="bg1"/>
                </a:solidFill>
                <a:latin typeface="Vela Sans Bd" charset="0"/>
                <a:cs typeface="Times New Roman" panose="02020603050405020304" pitchFamily="18" charset="0"/>
              </a:rPr>
              <a:t>Антидопинговое обеспечение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44D487D-ABA6-4066-9A02-9A7B09947A3B}"/>
              </a:ext>
            </a:extLst>
          </p:cNvPr>
          <p:cNvCxnSpPr/>
          <p:nvPr/>
        </p:nvCxnSpPr>
        <p:spPr>
          <a:xfrm>
            <a:off x="773907" y="9495422"/>
            <a:ext cx="16687800" cy="0"/>
          </a:xfrm>
          <a:prstGeom prst="line">
            <a:avLst/>
          </a:prstGeom>
          <a:ln w="63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ject 6"/>
          <p:cNvSpPr txBox="1"/>
          <p:nvPr/>
        </p:nvSpPr>
        <p:spPr>
          <a:xfrm>
            <a:off x="14574328" y="1790700"/>
            <a:ext cx="3713672" cy="606256"/>
          </a:xfrm>
          <a:prstGeom prst="rect">
            <a:avLst/>
          </a:prstGeom>
        </p:spPr>
        <p:txBody>
          <a:bodyPr vert="horz" wrap="square" lIns="0" tIns="46673" rIns="0" bIns="0" rtlCol="0">
            <a:spAutoFit/>
          </a:bodyPr>
          <a:lstStyle/>
          <a:p>
            <a:pPr marL="19050" marR="7620" algn="ctr">
              <a:spcBef>
                <a:spcPts val="368"/>
              </a:spcBef>
            </a:pPr>
            <a:r>
              <a:rPr lang="ru-RU" sz="1600" dirty="0">
                <a:solidFill>
                  <a:schemeClr val="bg1"/>
                </a:solidFill>
                <a:latin typeface="Vela Sans SemBd" charset="0"/>
                <a:ea typeface="Cambria" panose="02040503050406030204" pitchFamily="18" charset="0"/>
                <a:cs typeface="Times New Roman" panose="02020603050405020304" pitchFamily="18" charset="0"/>
              </a:rPr>
              <a:t>МИНИСТЕРСТВО СПОРТА</a:t>
            </a:r>
          </a:p>
          <a:p>
            <a:pPr marL="19050" marR="7620" algn="ctr">
              <a:spcBef>
                <a:spcPts val="368"/>
              </a:spcBef>
            </a:pPr>
            <a:r>
              <a:rPr lang="ru-RU" sz="1600" dirty="0">
                <a:solidFill>
                  <a:schemeClr val="bg1"/>
                </a:solidFill>
                <a:latin typeface="Vela Sans SemBd" charset="0"/>
                <a:ea typeface="Cambria" panose="02040503050406030204" pitchFamily="18" charset="0"/>
                <a:cs typeface="Times New Roman" panose="02020603050405020304" pitchFamily="18" charset="0"/>
              </a:rPr>
              <a:t>РЕСПУБЛИКИ БАШКОРТОСТАН</a:t>
            </a:r>
            <a:endParaRPr sz="1600" dirty="0">
              <a:solidFill>
                <a:schemeClr val="bg1"/>
              </a:solidFill>
              <a:latin typeface="Vela Sans SemBd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2" descr="https://sport.bashkortostan.ru/local/templates/g1/images/default-top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4" b="13915"/>
          <a:stretch/>
        </p:blipFill>
        <p:spPr bwMode="auto">
          <a:xfrm>
            <a:off x="15773400" y="266700"/>
            <a:ext cx="1338328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object 23"/>
          <p:cNvGrpSpPr/>
          <p:nvPr/>
        </p:nvGrpSpPr>
        <p:grpSpPr>
          <a:xfrm>
            <a:off x="304800" y="266700"/>
            <a:ext cx="2667000" cy="793629"/>
            <a:chOff x="9227835" y="180997"/>
            <a:chExt cx="2820838" cy="836032"/>
          </a:xfrm>
        </p:grpSpPr>
        <p:sp>
          <p:nvSpPr>
            <p:cNvPr id="42" name="object 24"/>
            <p:cNvSpPr/>
            <p:nvPr/>
          </p:nvSpPr>
          <p:spPr>
            <a:xfrm>
              <a:off x="9227835" y="180997"/>
              <a:ext cx="2820838" cy="836032"/>
            </a:xfrm>
            <a:custGeom>
              <a:avLst/>
              <a:gdLst/>
              <a:ahLst/>
              <a:cxnLst/>
              <a:rect l="l" t="t" r="r" b="b"/>
              <a:pathLst>
                <a:path w="1286509" h="826135">
                  <a:moveTo>
                    <a:pt x="1286255" y="0"/>
                  </a:moveTo>
                  <a:lnTo>
                    <a:pt x="0" y="0"/>
                  </a:lnTo>
                  <a:lnTo>
                    <a:pt x="0" y="826008"/>
                  </a:lnTo>
                  <a:lnTo>
                    <a:pt x="1286255" y="826008"/>
                  </a:lnTo>
                  <a:lnTo>
                    <a:pt x="1286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72016" y="289559"/>
              <a:ext cx="2688335" cy="640080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278970B-FF9A-9B53-787E-EF1BCD3DD2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9" t="26873" r="25387" b="46296"/>
          <a:stretch/>
        </p:blipFill>
        <p:spPr>
          <a:xfrm>
            <a:off x="11125200" y="647700"/>
            <a:ext cx="2663271" cy="1004873"/>
          </a:xfrm>
          <a:prstGeom prst="rect">
            <a:avLst/>
          </a:prstGeom>
        </p:spPr>
      </p:pic>
      <p:sp>
        <p:nvSpPr>
          <p:cNvPr id="45" name="object 6"/>
          <p:cNvSpPr txBox="1"/>
          <p:nvPr/>
        </p:nvSpPr>
        <p:spPr>
          <a:xfrm>
            <a:off x="10210800" y="1790700"/>
            <a:ext cx="4068856" cy="5392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r">
              <a:spcBef>
                <a:spcPts val="245"/>
              </a:spcBef>
            </a:pPr>
            <a:r>
              <a:rPr sz="1600" dirty="0">
                <a:solidFill>
                  <a:schemeClr val="bg1"/>
                </a:solidFill>
                <a:latin typeface="Vela Sans SemBd" charset="0"/>
                <a:ea typeface="Cambria" panose="02040503050406030204" pitchFamily="18" charset="0"/>
                <a:cs typeface="Tahoma"/>
              </a:rPr>
              <a:t>ЦЕНТР СПОРТИВНОЙ</a:t>
            </a:r>
            <a:r>
              <a:rPr lang="ru-RU" sz="1600" dirty="0">
                <a:solidFill>
                  <a:schemeClr val="bg1"/>
                </a:solidFill>
                <a:latin typeface="Vela Sans SemBd" charset="0"/>
                <a:ea typeface="Cambria" panose="02040503050406030204" pitchFamily="18" charset="0"/>
                <a:cs typeface="Tahoma"/>
              </a:rPr>
              <a:t> </a:t>
            </a:r>
            <a:r>
              <a:rPr sz="1600" dirty="0">
                <a:solidFill>
                  <a:schemeClr val="bg1"/>
                </a:solidFill>
                <a:latin typeface="Vela Sans SemBd" charset="0"/>
                <a:ea typeface="Cambria" panose="02040503050406030204" pitchFamily="18" charset="0"/>
                <a:cs typeface="Tahoma"/>
              </a:rPr>
              <a:t>ПОДГОТОВКИ  ИМ.БАТАЛОВОЙ Р.А.</a:t>
            </a:r>
          </a:p>
        </p:txBody>
      </p:sp>
    </p:spTree>
    <p:extLst>
      <p:ext uri="{BB962C8B-B14F-4D97-AF65-F5344CB8AC3E}">
        <p14:creationId xmlns:p14="http://schemas.microsoft.com/office/powerpoint/2010/main" val="223489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C679A02-78E0-426F-BEA2-D2B4ECFC05BE}"/>
              </a:ext>
            </a:extLst>
          </p:cNvPr>
          <p:cNvGrpSpPr/>
          <p:nvPr/>
        </p:nvGrpSpPr>
        <p:grpSpPr>
          <a:xfrm>
            <a:off x="773907" y="-2682240"/>
            <a:ext cx="16687800" cy="2133600"/>
            <a:chOff x="515938" y="4267200"/>
            <a:chExt cx="11153630" cy="142240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21923906-DFDC-4253-AB38-132B57D9223A}"/>
                </a:ext>
              </a:extLst>
            </p:cNvPr>
            <p:cNvGrpSpPr/>
            <p:nvPr/>
          </p:nvGrpSpPr>
          <p:grpSpPr>
            <a:xfrm>
              <a:off x="515938" y="4267200"/>
              <a:ext cx="2613342" cy="1422400"/>
              <a:chOff x="515938" y="4267200"/>
              <a:chExt cx="2567622" cy="1422400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616B06F-4680-4049-83E4-3D84B2948AA3}"/>
                  </a:ext>
                </a:extLst>
              </p:cNvPr>
              <p:cNvSpPr/>
              <p:nvPr/>
            </p:nvSpPr>
            <p:spPr>
              <a:xfrm>
                <a:off x="515938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F243604-8D9A-4F2D-9E28-F28AD16DB440}"/>
                  </a:ext>
                </a:extLst>
              </p:cNvPr>
              <p:cNvSpPr/>
              <p:nvPr/>
            </p:nvSpPr>
            <p:spPr>
              <a:xfrm>
                <a:off x="1684209" y="4267200"/>
                <a:ext cx="227888" cy="1422400"/>
              </a:xfrm>
              <a:prstGeom prst="rect">
                <a:avLst/>
              </a:prstGeom>
              <a:solidFill>
                <a:srgbClr val="0044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42EFEFAE-0ED3-488A-9C64-51B1CD7F99FB}"/>
                  </a:ext>
                </a:extLst>
              </p:cNvPr>
              <p:cNvSpPr/>
              <p:nvPr/>
            </p:nvSpPr>
            <p:spPr>
              <a:xfrm>
                <a:off x="1915289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</p:grp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FEC43340-3EED-4E93-8ABA-3B85DFC677B4}"/>
                </a:ext>
              </a:extLst>
            </p:cNvPr>
            <p:cNvSpPr/>
            <p:nvPr/>
          </p:nvSpPr>
          <p:spPr>
            <a:xfrm>
              <a:off x="3132528" y="4267200"/>
              <a:ext cx="231946" cy="1422400"/>
            </a:xfrm>
            <a:prstGeom prst="rect">
              <a:avLst/>
            </a:prstGeom>
            <a:solidFill>
              <a:srgbClr val="004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/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34A06F6E-0121-4FA6-AE14-8B2AB4FCFDB2}"/>
                </a:ext>
              </a:extLst>
            </p:cNvPr>
            <p:cNvGrpSpPr/>
            <p:nvPr/>
          </p:nvGrpSpPr>
          <p:grpSpPr>
            <a:xfrm>
              <a:off x="3364474" y="4267200"/>
              <a:ext cx="2613342" cy="1422400"/>
              <a:chOff x="515938" y="4267200"/>
              <a:chExt cx="2567622" cy="1422400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28692999-637E-42EB-A588-79ED4037B599}"/>
                  </a:ext>
                </a:extLst>
              </p:cNvPr>
              <p:cNvSpPr/>
              <p:nvPr/>
            </p:nvSpPr>
            <p:spPr>
              <a:xfrm>
                <a:off x="515938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703EA81-6EC5-4C4E-9C9C-82F304A25DC8}"/>
                  </a:ext>
                </a:extLst>
              </p:cNvPr>
              <p:cNvSpPr/>
              <p:nvPr/>
            </p:nvSpPr>
            <p:spPr>
              <a:xfrm>
                <a:off x="1684209" y="4267200"/>
                <a:ext cx="227888" cy="1422400"/>
              </a:xfrm>
              <a:prstGeom prst="rect">
                <a:avLst/>
              </a:prstGeom>
              <a:solidFill>
                <a:srgbClr val="0044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2AE5F61C-4EC1-4A50-8643-2788AA48F4E5}"/>
                  </a:ext>
                </a:extLst>
              </p:cNvPr>
              <p:cNvSpPr/>
              <p:nvPr/>
            </p:nvSpPr>
            <p:spPr>
              <a:xfrm>
                <a:off x="1915289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</p:grp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60D9D7E-61BE-423A-BED6-C57EB72A8875}"/>
                </a:ext>
              </a:extLst>
            </p:cNvPr>
            <p:cNvSpPr/>
            <p:nvPr/>
          </p:nvSpPr>
          <p:spPr>
            <a:xfrm>
              <a:off x="5982240" y="4267200"/>
              <a:ext cx="231946" cy="1422400"/>
            </a:xfrm>
            <a:prstGeom prst="rect">
              <a:avLst/>
            </a:prstGeom>
            <a:solidFill>
              <a:srgbClr val="004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/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A8C66B81-384A-4D12-AF66-485CED3B69EF}"/>
                </a:ext>
              </a:extLst>
            </p:cNvPr>
            <p:cNvGrpSpPr/>
            <p:nvPr/>
          </p:nvGrpSpPr>
          <p:grpSpPr>
            <a:xfrm>
              <a:off x="6214186" y="4267200"/>
              <a:ext cx="2613342" cy="1422400"/>
              <a:chOff x="515938" y="4267200"/>
              <a:chExt cx="2567622" cy="1422400"/>
            </a:xfrm>
          </p:grpSpPr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760E46B3-CED4-43BF-B6E0-9C0F7172AE16}"/>
                  </a:ext>
                </a:extLst>
              </p:cNvPr>
              <p:cNvSpPr/>
              <p:nvPr/>
            </p:nvSpPr>
            <p:spPr>
              <a:xfrm>
                <a:off x="515938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4087394B-E1E1-45D0-821F-783441A2EC2F}"/>
                  </a:ext>
                </a:extLst>
              </p:cNvPr>
              <p:cNvSpPr/>
              <p:nvPr/>
            </p:nvSpPr>
            <p:spPr>
              <a:xfrm>
                <a:off x="1684209" y="4267200"/>
                <a:ext cx="227888" cy="1422400"/>
              </a:xfrm>
              <a:prstGeom prst="rect">
                <a:avLst/>
              </a:prstGeom>
              <a:solidFill>
                <a:srgbClr val="0044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B91CBCD2-4674-4B9E-8459-22AE521743DD}"/>
                  </a:ext>
                </a:extLst>
              </p:cNvPr>
              <p:cNvSpPr/>
              <p:nvPr/>
            </p:nvSpPr>
            <p:spPr>
              <a:xfrm>
                <a:off x="1915289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</p:grp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6C4F2ECB-50BA-4EB9-95B4-67609AE0394C}"/>
                </a:ext>
              </a:extLst>
            </p:cNvPr>
            <p:cNvSpPr/>
            <p:nvPr/>
          </p:nvSpPr>
          <p:spPr>
            <a:xfrm>
              <a:off x="8824280" y="4267200"/>
              <a:ext cx="231946" cy="1422400"/>
            </a:xfrm>
            <a:prstGeom prst="rect">
              <a:avLst/>
            </a:prstGeom>
            <a:solidFill>
              <a:srgbClr val="004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740C246D-2745-40F6-A168-C4C356B2EC00}"/>
                </a:ext>
              </a:extLst>
            </p:cNvPr>
            <p:cNvGrpSpPr/>
            <p:nvPr/>
          </p:nvGrpSpPr>
          <p:grpSpPr>
            <a:xfrm>
              <a:off x="9056226" y="4267200"/>
              <a:ext cx="2613342" cy="1422400"/>
              <a:chOff x="515938" y="4267200"/>
              <a:chExt cx="2567622" cy="1422400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4F35707B-E52D-4F34-8A4F-5089BAF59466}"/>
                  </a:ext>
                </a:extLst>
              </p:cNvPr>
              <p:cNvSpPr/>
              <p:nvPr/>
            </p:nvSpPr>
            <p:spPr>
              <a:xfrm>
                <a:off x="515938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F574280F-C07D-49CA-9671-A088895E468C}"/>
                  </a:ext>
                </a:extLst>
              </p:cNvPr>
              <p:cNvSpPr/>
              <p:nvPr/>
            </p:nvSpPr>
            <p:spPr>
              <a:xfrm>
                <a:off x="1684209" y="4267200"/>
                <a:ext cx="227888" cy="1422400"/>
              </a:xfrm>
              <a:prstGeom prst="rect">
                <a:avLst/>
              </a:prstGeom>
              <a:solidFill>
                <a:srgbClr val="0044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C3CDC578-7F0E-49BF-A50B-77FEE0FF4A06}"/>
                  </a:ext>
                </a:extLst>
              </p:cNvPr>
              <p:cNvSpPr/>
              <p:nvPr/>
            </p:nvSpPr>
            <p:spPr>
              <a:xfrm>
                <a:off x="1915289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</p:grpSp>
      </p:grp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44D487D-ABA6-4066-9A02-9A7B09947A3B}"/>
              </a:ext>
            </a:extLst>
          </p:cNvPr>
          <p:cNvCxnSpPr/>
          <p:nvPr/>
        </p:nvCxnSpPr>
        <p:spPr>
          <a:xfrm>
            <a:off x="773907" y="9605777"/>
            <a:ext cx="16687800" cy="0"/>
          </a:xfrm>
          <a:prstGeom prst="line">
            <a:avLst/>
          </a:prstGeom>
          <a:ln w="6350">
            <a:solidFill>
              <a:srgbClr val="F1F1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3DDCDAE-31F2-4F7A-B19F-F955E965B3E1}"/>
              </a:ext>
            </a:extLst>
          </p:cNvPr>
          <p:cNvGrpSpPr/>
          <p:nvPr/>
        </p:nvGrpSpPr>
        <p:grpSpPr>
          <a:xfrm>
            <a:off x="17539912" y="-325615"/>
            <a:ext cx="136301" cy="137189"/>
            <a:chOff x="10821731" y="348112"/>
            <a:chExt cx="179071" cy="180238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8EA2E038-F831-495E-AC5D-FCB5F4859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 rot="5400000">
              <a:off x="10822512" y="348112"/>
              <a:ext cx="178289" cy="178290"/>
            </a:xfrm>
            <a:prstGeom prst="rect">
              <a:avLst/>
            </a:prstGeom>
          </p:spPr>
        </p:pic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7FB58E6E-65A6-40A0-AD70-B5815CC33874}"/>
                </a:ext>
              </a:extLst>
            </p:cNvPr>
            <p:cNvSpPr/>
            <p:nvPr/>
          </p:nvSpPr>
          <p:spPr>
            <a:xfrm>
              <a:off x="10821731" y="349280"/>
              <a:ext cx="179070" cy="17907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4776CEEC-1796-4EC8-A8C1-4F37FE189AAD}"/>
              </a:ext>
            </a:extLst>
          </p:cNvPr>
          <p:cNvSpPr txBox="1"/>
          <p:nvPr/>
        </p:nvSpPr>
        <p:spPr>
          <a:xfrm>
            <a:off x="663584" y="1035896"/>
            <a:ext cx="1526509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dirty="0">
                <a:solidFill>
                  <a:srgbClr val="00B050"/>
                </a:solidFill>
                <a:latin typeface="Vela Sans Bd" pitchFamily="2" charset="0"/>
              </a:rPr>
              <a:t>Виды нарушений антидопинговых правил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5A7F8B3-AD6D-42F6-B16A-8A698B328724}"/>
              </a:ext>
            </a:extLst>
          </p:cNvPr>
          <p:cNvSpPr/>
          <p:nvPr/>
        </p:nvSpPr>
        <p:spPr>
          <a:xfrm>
            <a:off x="773908" y="2712250"/>
            <a:ext cx="3888581" cy="1844366"/>
          </a:xfrm>
          <a:prstGeom prst="rect">
            <a:avLst/>
          </a:prstGeom>
          <a:solidFill>
            <a:srgbClr val="B4B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>
              <a:solidFill>
                <a:schemeClr val="tx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260CDB1-68CC-4DDA-ACC3-8E4A4F2C53F5}"/>
              </a:ext>
            </a:extLst>
          </p:cNvPr>
          <p:cNvSpPr txBox="1"/>
          <p:nvPr/>
        </p:nvSpPr>
        <p:spPr>
          <a:xfrm>
            <a:off x="964818" y="2890726"/>
            <a:ext cx="295702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atin typeface="Vela Sans Bd" charset="0"/>
                <a:ea typeface="Inter" panose="02000503000000020004" pitchFamily="2" charset="0"/>
              </a:rPr>
              <a:t>Наличие запрещенной субстанции в пробе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016E6E3-6D35-40D6-B179-B463B0563DB7}"/>
              </a:ext>
            </a:extLst>
          </p:cNvPr>
          <p:cNvSpPr txBox="1"/>
          <p:nvPr/>
        </p:nvSpPr>
        <p:spPr>
          <a:xfrm>
            <a:off x="3921839" y="2928195"/>
            <a:ext cx="6696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A7A7A7"/>
                </a:solidFill>
                <a:latin typeface="Gilroy Medium" panose="00000600000000000000" pitchFamily="2" charset="-52"/>
              </a:defRPr>
            </a:lvl1pPr>
          </a:lstStyle>
          <a:p>
            <a:r>
              <a:rPr lang="ru-RU" sz="1500" dirty="0">
                <a:solidFill>
                  <a:schemeClr val="bg1"/>
                </a:solidFill>
              </a:rPr>
              <a:t>(01)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BEEE3BD3-1A59-4593-A149-3FCC050A7E5B}"/>
              </a:ext>
            </a:extLst>
          </p:cNvPr>
          <p:cNvSpPr/>
          <p:nvPr/>
        </p:nvSpPr>
        <p:spPr>
          <a:xfrm>
            <a:off x="773908" y="4972528"/>
            <a:ext cx="3888581" cy="1844366"/>
          </a:xfrm>
          <a:prstGeom prst="rect">
            <a:avLst/>
          </a:prstGeom>
          <a:solidFill>
            <a:srgbClr val="635EC6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8189AD3-01C6-4F25-9674-173C4B321BB9}"/>
              </a:ext>
            </a:extLst>
          </p:cNvPr>
          <p:cNvSpPr txBox="1"/>
          <p:nvPr/>
        </p:nvSpPr>
        <p:spPr>
          <a:xfrm>
            <a:off x="964818" y="5151003"/>
            <a:ext cx="4283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alt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  <a:sym typeface="Calibri"/>
              </a:rPr>
              <a:t>Фальсификация/</a:t>
            </a:r>
            <a:br>
              <a:rPr lang="ru-RU" alt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  <a:sym typeface="Calibri"/>
              </a:rPr>
            </a:br>
            <a:r>
              <a:rPr lang="ru-RU" alt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  <a:sym typeface="Calibri"/>
              </a:rPr>
              <a:t>попытка фальсификации</a:t>
            </a:r>
            <a:br>
              <a:rPr lang="ru-RU" alt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  <a:sym typeface="Calibri"/>
              </a:rPr>
            </a:br>
            <a:r>
              <a:rPr lang="ru-RU" alt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  <a:sym typeface="Calibri"/>
              </a:rPr>
              <a:t>в любой составляющей </a:t>
            </a:r>
          </a:p>
          <a:p>
            <a:pPr defTabSz="1371600">
              <a:defRPr/>
            </a:pPr>
            <a:r>
              <a:rPr lang="ru-RU" alt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  <a:sym typeface="Calibri"/>
              </a:rPr>
              <a:t>допинг-контроля</a:t>
            </a:r>
            <a:endParaRPr lang="ru-RU" dirty="0">
              <a:solidFill>
                <a:schemeClr val="bg1"/>
              </a:solidFill>
              <a:latin typeface="Vela Sans Bd" charset="0"/>
              <a:ea typeface="Inter" panose="02000503000000020004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FEBEB71-FF65-40BF-8C33-C91F8E6D55F3}"/>
              </a:ext>
            </a:extLst>
          </p:cNvPr>
          <p:cNvSpPr txBox="1"/>
          <p:nvPr/>
        </p:nvSpPr>
        <p:spPr>
          <a:xfrm>
            <a:off x="3921839" y="5188473"/>
            <a:ext cx="6696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A7A7A7"/>
                </a:solidFill>
                <a:latin typeface="Gilroy Medium" panose="00000600000000000000" pitchFamily="2" charset="-52"/>
              </a:defRPr>
            </a:lvl1pPr>
          </a:lstStyle>
          <a:p>
            <a:r>
              <a:rPr lang="ru-RU" sz="1500" dirty="0"/>
              <a:t>(05)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3B16E2FC-2C5E-41F2-BF5A-43DB83522981}"/>
              </a:ext>
            </a:extLst>
          </p:cNvPr>
          <p:cNvSpPr/>
          <p:nvPr/>
        </p:nvSpPr>
        <p:spPr>
          <a:xfrm>
            <a:off x="773908" y="7196138"/>
            <a:ext cx="3888581" cy="1844366"/>
          </a:xfrm>
          <a:prstGeom prst="rect">
            <a:avLst/>
          </a:prstGeom>
          <a:solidFill>
            <a:srgbClr val="635EC6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11F508F-1EFF-45BD-8ED7-4B3EFF37D145}"/>
              </a:ext>
            </a:extLst>
          </p:cNvPr>
          <p:cNvSpPr txBox="1"/>
          <p:nvPr/>
        </p:nvSpPr>
        <p:spPr>
          <a:xfrm>
            <a:off x="964818" y="7374614"/>
            <a:ext cx="25044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</a:rPr>
              <a:t>Соучастие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9FCB257-2164-4375-AAE8-9CA57972E2CB}"/>
              </a:ext>
            </a:extLst>
          </p:cNvPr>
          <p:cNvSpPr txBox="1"/>
          <p:nvPr/>
        </p:nvSpPr>
        <p:spPr>
          <a:xfrm>
            <a:off x="3921839" y="7412084"/>
            <a:ext cx="6696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A7A7A7"/>
                </a:solidFill>
                <a:latin typeface="Gilroy Medium" panose="00000600000000000000" pitchFamily="2" charset="-52"/>
              </a:defRPr>
            </a:lvl1pPr>
          </a:lstStyle>
          <a:p>
            <a:r>
              <a:rPr lang="ru-RU" sz="1500" dirty="0"/>
              <a:t>(09)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A9FA959D-9F5B-430A-AA37-DE3CC3F49A40}"/>
              </a:ext>
            </a:extLst>
          </p:cNvPr>
          <p:cNvSpPr/>
          <p:nvPr/>
        </p:nvSpPr>
        <p:spPr>
          <a:xfrm>
            <a:off x="5057261" y="2712250"/>
            <a:ext cx="3888581" cy="1844366"/>
          </a:xfrm>
          <a:prstGeom prst="rect">
            <a:avLst/>
          </a:prstGeom>
          <a:solidFill>
            <a:srgbClr val="B4B2E4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A047500-72DC-4FDF-98EA-C63DC0CC95F3}"/>
              </a:ext>
            </a:extLst>
          </p:cNvPr>
          <p:cNvSpPr txBox="1"/>
          <p:nvPr/>
        </p:nvSpPr>
        <p:spPr>
          <a:xfrm>
            <a:off x="5248171" y="2890726"/>
            <a:ext cx="367913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-52"/>
                <a:ea typeface="Inter" panose="02000503000000020004" pitchFamily="2" charset="0"/>
              </a:defRPr>
            </a:lvl1pPr>
          </a:lstStyle>
          <a:p>
            <a:r>
              <a:rPr lang="ru-RU" sz="1800" dirty="0">
                <a:latin typeface="Vela Sans Bd" charset="0"/>
                <a:sym typeface="Calibri"/>
              </a:rPr>
              <a:t>Использование/</a:t>
            </a:r>
            <a:br>
              <a:rPr lang="ru-RU" sz="1800" dirty="0">
                <a:latin typeface="Vela Sans Bd" charset="0"/>
                <a:sym typeface="Calibri"/>
              </a:rPr>
            </a:br>
            <a:r>
              <a:rPr lang="ru-RU" sz="1800" dirty="0">
                <a:latin typeface="Vela Sans Bd" charset="0"/>
                <a:sym typeface="Calibri"/>
              </a:rPr>
              <a:t>попытка использования</a:t>
            </a:r>
            <a:br>
              <a:rPr lang="ru-RU" sz="1800" dirty="0">
                <a:latin typeface="Vela Sans Bd" charset="0"/>
                <a:sym typeface="Calibri"/>
              </a:rPr>
            </a:br>
            <a:r>
              <a:rPr lang="ru-RU" sz="1800" dirty="0">
                <a:latin typeface="Vela Sans Bd" charset="0"/>
                <a:sym typeface="Calibri"/>
              </a:rPr>
              <a:t>запрещенной субстанции</a:t>
            </a:r>
            <a:br>
              <a:rPr lang="ru-RU" sz="1800" dirty="0">
                <a:latin typeface="Vela Sans Bd" charset="0"/>
                <a:sym typeface="Calibri"/>
              </a:rPr>
            </a:br>
            <a:r>
              <a:rPr lang="ru-RU" sz="1800" dirty="0">
                <a:latin typeface="Vela Sans Bd" charset="0"/>
                <a:sym typeface="Calibri"/>
              </a:rPr>
              <a:t>или метода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11CEF80-4C73-4957-A7C6-2185E9D53CF2}"/>
              </a:ext>
            </a:extLst>
          </p:cNvPr>
          <p:cNvSpPr txBox="1"/>
          <p:nvPr/>
        </p:nvSpPr>
        <p:spPr>
          <a:xfrm>
            <a:off x="8205193" y="2928195"/>
            <a:ext cx="6696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A7A7A7"/>
                </a:solidFill>
                <a:latin typeface="Gilroy Medium" panose="00000600000000000000" pitchFamily="2" charset="-52"/>
              </a:defRPr>
            </a:lvl1pPr>
          </a:lstStyle>
          <a:p>
            <a:r>
              <a:rPr lang="ru-RU" sz="1500" dirty="0">
                <a:solidFill>
                  <a:schemeClr val="bg1"/>
                </a:solidFill>
              </a:rPr>
              <a:t>(02)</a:t>
            </a: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34B34CC3-523A-495B-9011-5BF5D19A3967}"/>
              </a:ext>
            </a:extLst>
          </p:cNvPr>
          <p:cNvSpPr/>
          <p:nvPr/>
        </p:nvSpPr>
        <p:spPr>
          <a:xfrm>
            <a:off x="5057261" y="4972528"/>
            <a:ext cx="3888581" cy="1844366"/>
          </a:xfrm>
          <a:prstGeom prst="rect">
            <a:avLst/>
          </a:prstGeom>
          <a:solidFill>
            <a:srgbClr val="635EC6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CD28DEF-4008-4604-9A93-BF4E486DF661}"/>
              </a:ext>
            </a:extLst>
          </p:cNvPr>
          <p:cNvSpPr txBox="1"/>
          <p:nvPr/>
        </p:nvSpPr>
        <p:spPr>
          <a:xfrm>
            <a:off x="5248172" y="5151004"/>
            <a:ext cx="321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alt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  <a:sym typeface="Calibri"/>
              </a:rPr>
              <a:t>Обладание запрещенными субстанциями и методами 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348CFA6-8BC8-4D36-9B25-631F7899081D}"/>
              </a:ext>
            </a:extLst>
          </p:cNvPr>
          <p:cNvSpPr txBox="1"/>
          <p:nvPr/>
        </p:nvSpPr>
        <p:spPr>
          <a:xfrm>
            <a:off x="8205193" y="5188473"/>
            <a:ext cx="6696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A7A7A7"/>
                </a:solidFill>
                <a:latin typeface="Gilroy Medium" panose="00000600000000000000" pitchFamily="2" charset="-52"/>
              </a:defRPr>
            </a:lvl1pPr>
          </a:lstStyle>
          <a:p>
            <a:r>
              <a:rPr lang="ru-RU" sz="1500" dirty="0"/>
              <a:t>(06)</a:t>
            </a: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20EF7669-1B34-4CA5-A2AB-85E7B424972F}"/>
              </a:ext>
            </a:extLst>
          </p:cNvPr>
          <p:cNvSpPr/>
          <p:nvPr/>
        </p:nvSpPr>
        <p:spPr>
          <a:xfrm>
            <a:off x="5057261" y="7196138"/>
            <a:ext cx="3888581" cy="1844366"/>
          </a:xfrm>
          <a:prstGeom prst="rect">
            <a:avLst/>
          </a:prstGeom>
          <a:solidFill>
            <a:srgbClr val="635EC6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8452DC0-3347-4DFF-AB54-30594D3E544D}"/>
              </a:ext>
            </a:extLst>
          </p:cNvPr>
          <p:cNvSpPr txBox="1"/>
          <p:nvPr/>
        </p:nvSpPr>
        <p:spPr>
          <a:xfrm>
            <a:off x="5248172" y="7374614"/>
            <a:ext cx="225260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</a:rPr>
              <a:t>Запрещенное</a:t>
            </a:r>
            <a:br>
              <a:rPr 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</a:rPr>
            </a:br>
            <a:r>
              <a:rPr 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</a:rPr>
              <a:t>сотрудничество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F303901-E445-41FD-A56B-08D52BD3B034}"/>
              </a:ext>
            </a:extLst>
          </p:cNvPr>
          <p:cNvSpPr txBox="1"/>
          <p:nvPr/>
        </p:nvSpPr>
        <p:spPr>
          <a:xfrm>
            <a:off x="8250913" y="7412084"/>
            <a:ext cx="6696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A7A7A7"/>
                </a:solidFill>
                <a:latin typeface="Gilroy Medium" panose="00000600000000000000" pitchFamily="2" charset="-52"/>
              </a:defRPr>
            </a:lvl1pPr>
          </a:lstStyle>
          <a:p>
            <a:r>
              <a:rPr lang="ru-RU" sz="1500" dirty="0"/>
              <a:t>(10)</a:t>
            </a: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20533569-88D9-4ACC-9B71-1E06D6276F80}"/>
              </a:ext>
            </a:extLst>
          </p:cNvPr>
          <p:cNvSpPr/>
          <p:nvPr/>
        </p:nvSpPr>
        <p:spPr>
          <a:xfrm>
            <a:off x="9310303" y="2731684"/>
            <a:ext cx="3888581" cy="1844366"/>
          </a:xfrm>
          <a:prstGeom prst="rect">
            <a:avLst/>
          </a:prstGeom>
          <a:solidFill>
            <a:srgbClr val="B4B2E4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D12435CA-F8A0-48CA-AAEE-A62EA7433DBD}"/>
              </a:ext>
            </a:extLst>
          </p:cNvPr>
          <p:cNvSpPr txBox="1"/>
          <p:nvPr/>
        </p:nvSpPr>
        <p:spPr>
          <a:xfrm>
            <a:off x="9501212" y="2910159"/>
            <a:ext cx="297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Vela Sans Bd" charset="0"/>
                <a:ea typeface="Inter" panose="02000503000000020004" pitchFamily="2" charset="0"/>
                <a:sym typeface="Calibri"/>
              </a:rPr>
              <a:t>Отказ и иное уклонение</a:t>
            </a:r>
            <a:b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Vela Sans Bd" charset="0"/>
                <a:ea typeface="Inter" panose="02000503000000020004" pitchFamily="2" charset="0"/>
                <a:sym typeface="Calibri"/>
              </a:rPr>
            </a:b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Vela Sans Bd" charset="0"/>
                <a:ea typeface="Inter" panose="02000503000000020004" pitchFamily="2" charset="0"/>
                <a:sym typeface="Calibri"/>
              </a:rPr>
              <a:t>от сдачи пробы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Vela Sans Bd" charset="0"/>
              <a:ea typeface="Inter" panose="02000503000000020004" pitchFamily="2" charset="0"/>
              <a:sym typeface="Calibri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13557F7-EBF9-45C6-8645-1171C6C1FFD4}"/>
              </a:ext>
            </a:extLst>
          </p:cNvPr>
          <p:cNvSpPr txBox="1"/>
          <p:nvPr/>
        </p:nvSpPr>
        <p:spPr>
          <a:xfrm>
            <a:off x="12458234" y="2947629"/>
            <a:ext cx="6696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A7A7A7"/>
                </a:solidFill>
                <a:latin typeface="Gilroy Medium" panose="00000600000000000000" pitchFamily="2" charset="-52"/>
              </a:defRPr>
            </a:lvl1pPr>
          </a:lstStyle>
          <a:p>
            <a:r>
              <a:rPr lang="ru-RU" sz="1500" dirty="0">
                <a:solidFill>
                  <a:schemeClr val="bg1"/>
                </a:solidFill>
              </a:rPr>
              <a:t>(03)</a:t>
            </a: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id="{FD3AE367-B81F-4394-8662-9798DFA23AA8}"/>
              </a:ext>
            </a:extLst>
          </p:cNvPr>
          <p:cNvSpPr/>
          <p:nvPr/>
        </p:nvSpPr>
        <p:spPr>
          <a:xfrm>
            <a:off x="9310303" y="4991962"/>
            <a:ext cx="3888581" cy="1844366"/>
          </a:xfrm>
          <a:prstGeom prst="rect">
            <a:avLst/>
          </a:prstGeom>
          <a:solidFill>
            <a:srgbClr val="635EC6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BB98FCD-2429-4902-915B-8FBBE55C6C4C}"/>
              </a:ext>
            </a:extLst>
          </p:cNvPr>
          <p:cNvSpPr txBox="1"/>
          <p:nvPr/>
        </p:nvSpPr>
        <p:spPr>
          <a:xfrm>
            <a:off x="9501213" y="5170437"/>
            <a:ext cx="324512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-52"/>
                <a:ea typeface="Inter" panose="02000503000000020004" pitchFamily="2" charset="0"/>
              </a:defRPr>
            </a:lvl1pPr>
          </a:lstStyle>
          <a:p>
            <a:r>
              <a:rPr lang="ru-RU" altLang="ru-RU" sz="1800" dirty="0">
                <a:solidFill>
                  <a:schemeClr val="bg1"/>
                </a:solidFill>
                <a:latin typeface="Vela Sans Bd" charset="0"/>
                <a:sym typeface="Calibri"/>
              </a:rPr>
              <a:t>Распространение/</a:t>
            </a:r>
            <a:br>
              <a:rPr lang="ru-RU" altLang="ru-RU" sz="1800" dirty="0">
                <a:solidFill>
                  <a:schemeClr val="bg1"/>
                </a:solidFill>
                <a:latin typeface="Vela Sans Bd" charset="0"/>
                <a:sym typeface="Calibri"/>
              </a:rPr>
            </a:br>
            <a:r>
              <a:rPr lang="ru-RU" altLang="ru-RU" sz="1800" dirty="0">
                <a:solidFill>
                  <a:schemeClr val="bg1"/>
                </a:solidFill>
                <a:latin typeface="Vela Sans Bd" charset="0"/>
                <a:sym typeface="Calibri"/>
              </a:rPr>
              <a:t>попытка</a:t>
            </a:r>
            <a:br>
              <a:rPr lang="ru-RU" altLang="ru-RU" sz="1800" dirty="0">
                <a:solidFill>
                  <a:schemeClr val="bg1"/>
                </a:solidFill>
                <a:latin typeface="Vela Sans Bd" charset="0"/>
                <a:sym typeface="Calibri"/>
              </a:rPr>
            </a:br>
            <a:r>
              <a:rPr lang="ru-RU" altLang="ru-RU" sz="1800" dirty="0">
                <a:solidFill>
                  <a:schemeClr val="bg1"/>
                </a:solidFill>
                <a:latin typeface="Vela Sans Bd" charset="0"/>
                <a:sym typeface="Calibri"/>
              </a:rPr>
              <a:t>распространения</a:t>
            </a:r>
            <a:endParaRPr lang="ru-RU" sz="1800" dirty="0">
              <a:solidFill>
                <a:schemeClr val="bg1"/>
              </a:solidFill>
              <a:latin typeface="Vela Sans Bd" charset="0"/>
              <a:sym typeface="Calibri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D50CBBF-7FD0-4608-A107-9F7161DDA819}"/>
              </a:ext>
            </a:extLst>
          </p:cNvPr>
          <p:cNvSpPr txBox="1"/>
          <p:nvPr/>
        </p:nvSpPr>
        <p:spPr>
          <a:xfrm>
            <a:off x="12473474" y="5207907"/>
            <a:ext cx="6696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A7A7A7"/>
                </a:solidFill>
                <a:latin typeface="Gilroy Medium" panose="00000600000000000000" pitchFamily="2" charset="-52"/>
              </a:defRPr>
            </a:lvl1pPr>
          </a:lstStyle>
          <a:p>
            <a:r>
              <a:rPr lang="ru-RU" sz="1500" dirty="0"/>
              <a:t>(07)</a:t>
            </a: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E740FA67-AA9D-435F-B0FB-5B601864294F}"/>
              </a:ext>
            </a:extLst>
          </p:cNvPr>
          <p:cNvSpPr/>
          <p:nvPr/>
        </p:nvSpPr>
        <p:spPr>
          <a:xfrm>
            <a:off x="9310303" y="7215572"/>
            <a:ext cx="3888581" cy="1844366"/>
          </a:xfrm>
          <a:prstGeom prst="rect">
            <a:avLst/>
          </a:prstGeom>
          <a:solidFill>
            <a:srgbClr val="635EC6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96D2250-C0BC-4722-B20F-CBB7F8668005}"/>
              </a:ext>
            </a:extLst>
          </p:cNvPr>
          <p:cNvSpPr txBox="1"/>
          <p:nvPr/>
        </p:nvSpPr>
        <p:spPr>
          <a:xfrm>
            <a:off x="9501212" y="7394048"/>
            <a:ext cx="3063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alt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  <a:sym typeface="Calibri"/>
              </a:rPr>
              <a:t>Воспрепятствование </a:t>
            </a:r>
            <a:br>
              <a:rPr lang="ru-RU" alt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  <a:sym typeface="Calibri"/>
              </a:rPr>
            </a:br>
            <a:r>
              <a:rPr lang="ru-RU" alt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  <a:sym typeface="Calibri"/>
              </a:rPr>
              <a:t>или преследование </a:t>
            </a:r>
            <a:br>
              <a:rPr lang="ru-RU" alt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  <a:sym typeface="Calibri"/>
              </a:rPr>
            </a:br>
            <a:r>
              <a:rPr lang="ru-RU" alt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  <a:sym typeface="Calibri"/>
              </a:rPr>
              <a:t>за предоставление </a:t>
            </a:r>
            <a:br>
              <a:rPr lang="ru-RU" alt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  <a:sym typeface="Calibri"/>
              </a:rPr>
            </a:br>
            <a:r>
              <a:rPr lang="ru-RU" altLang="ru-RU" dirty="0">
                <a:solidFill>
                  <a:schemeClr val="bg1"/>
                </a:solidFill>
                <a:latin typeface="Vela Sans Bd" charset="0"/>
                <a:ea typeface="Inter" panose="02000503000000020004" pitchFamily="2" charset="0"/>
                <a:sym typeface="Calibri"/>
              </a:rPr>
              <a:t>информации </a:t>
            </a:r>
            <a:endParaRPr lang="ru-RU" dirty="0">
              <a:solidFill>
                <a:schemeClr val="bg1"/>
              </a:solidFill>
              <a:latin typeface="Vela Sans Bd" charset="0"/>
              <a:ea typeface="Inter" panose="02000503000000020004" pitchFamily="2" charset="0"/>
              <a:sym typeface="Calibri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DBE4EEF-8088-401B-A918-D12830410FBF}"/>
              </a:ext>
            </a:extLst>
          </p:cNvPr>
          <p:cNvSpPr txBox="1"/>
          <p:nvPr/>
        </p:nvSpPr>
        <p:spPr>
          <a:xfrm>
            <a:off x="12564914" y="7431518"/>
            <a:ext cx="6696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A7A7A7"/>
                </a:solidFill>
                <a:latin typeface="Gilroy Medium" panose="00000600000000000000" pitchFamily="2" charset="-52"/>
              </a:defRPr>
            </a:lvl1pPr>
          </a:lstStyle>
          <a:p>
            <a:r>
              <a:rPr lang="ru-RU" sz="1500" dirty="0"/>
              <a:t>(11)</a:t>
            </a:r>
          </a:p>
        </p:txBody>
      </p: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id="{5296B5F3-3DFD-4AD4-B0B6-815BBDF07034}"/>
              </a:ext>
            </a:extLst>
          </p:cNvPr>
          <p:cNvSpPr/>
          <p:nvPr/>
        </p:nvSpPr>
        <p:spPr>
          <a:xfrm>
            <a:off x="13593656" y="2731684"/>
            <a:ext cx="3888581" cy="1844366"/>
          </a:xfrm>
          <a:prstGeom prst="rect">
            <a:avLst/>
          </a:prstGeom>
          <a:solidFill>
            <a:srgbClr val="B4B2E4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3550C2A3-EB84-4C62-B4A3-65CE0F45C87D}"/>
              </a:ext>
            </a:extLst>
          </p:cNvPr>
          <p:cNvSpPr txBox="1"/>
          <p:nvPr/>
        </p:nvSpPr>
        <p:spPr>
          <a:xfrm>
            <a:off x="13784566" y="2910160"/>
            <a:ext cx="3942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Vela Sans Bd" charset="0"/>
                <a:ea typeface="Inter" panose="02000503000000020004" pitchFamily="2" charset="0"/>
                <a:sym typeface="Calibri"/>
              </a:rPr>
              <a:t>Нарушение порядка предоставления информации</a:t>
            </a:r>
            <a:b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Vela Sans Bd" charset="0"/>
                <a:ea typeface="Inter" panose="02000503000000020004" pitchFamily="2" charset="0"/>
                <a:sym typeface="Calibri"/>
              </a:rPr>
            </a:b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Vela Sans Bd" charset="0"/>
                <a:ea typeface="Inter" panose="02000503000000020004" pitchFamily="2" charset="0"/>
                <a:sym typeface="Calibri"/>
              </a:rPr>
              <a:t>о местонахождении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C58F98E-10FD-482F-BF93-2B16C0DA92C7}"/>
              </a:ext>
            </a:extLst>
          </p:cNvPr>
          <p:cNvSpPr txBox="1"/>
          <p:nvPr/>
        </p:nvSpPr>
        <p:spPr>
          <a:xfrm>
            <a:off x="16741588" y="2947629"/>
            <a:ext cx="6696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A7A7A7"/>
                </a:solidFill>
                <a:latin typeface="Gilroy Medium" panose="00000600000000000000" pitchFamily="2" charset="-52"/>
              </a:defRPr>
            </a:lvl1pPr>
          </a:lstStyle>
          <a:p>
            <a:r>
              <a:rPr lang="ru-RU" sz="1500" dirty="0">
                <a:solidFill>
                  <a:schemeClr val="bg1"/>
                </a:solidFill>
              </a:rPr>
              <a:t>(04)</a:t>
            </a: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id="{2D8FC7A9-6137-4E58-9A68-9035E456CF49}"/>
              </a:ext>
            </a:extLst>
          </p:cNvPr>
          <p:cNvSpPr/>
          <p:nvPr/>
        </p:nvSpPr>
        <p:spPr>
          <a:xfrm>
            <a:off x="13593656" y="4991962"/>
            <a:ext cx="3888581" cy="1844366"/>
          </a:xfrm>
          <a:prstGeom prst="rect">
            <a:avLst/>
          </a:prstGeom>
          <a:solidFill>
            <a:srgbClr val="635EC6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C019DAD-FEA5-42E2-8062-DEBB56428A4C}"/>
              </a:ext>
            </a:extLst>
          </p:cNvPr>
          <p:cNvSpPr txBox="1"/>
          <p:nvPr/>
        </p:nvSpPr>
        <p:spPr>
          <a:xfrm>
            <a:off x="13784567" y="5170437"/>
            <a:ext cx="191879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-52"/>
                <a:ea typeface="Inter" panose="02000503000000020004" pitchFamily="2" charset="0"/>
              </a:defRPr>
            </a:lvl1pPr>
          </a:lstStyle>
          <a:p>
            <a:r>
              <a:rPr lang="ru-RU" altLang="ru-RU" sz="1800" dirty="0">
                <a:solidFill>
                  <a:schemeClr val="bg1"/>
                </a:solidFill>
                <a:latin typeface="Vela Sans Bd" charset="0"/>
                <a:sym typeface="Calibri"/>
              </a:rPr>
              <a:t>Назначение/</a:t>
            </a:r>
            <a:br>
              <a:rPr lang="ru-RU" altLang="ru-RU" sz="1800" dirty="0">
                <a:solidFill>
                  <a:schemeClr val="bg1"/>
                </a:solidFill>
                <a:latin typeface="Vela Sans Bd" charset="0"/>
                <a:sym typeface="Calibri"/>
              </a:rPr>
            </a:br>
            <a:r>
              <a:rPr lang="ru-RU" altLang="ru-RU" sz="1800" dirty="0">
                <a:solidFill>
                  <a:schemeClr val="bg1"/>
                </a:solidFill>
                <a:latin typeface="Vela Sans Bd" charset="0"/>
                <a:sym typeface="Calibri"/>
              </a:rPr>
              <a:t>попытка назначения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61A4E31-0162-4B9F-AE35-BC67B400629D}"/>
              </a:ext>
            </a:extLst>
          </p:cNvPr>
          <p:cNvSpPr txBox="1"/>
          <p:nvPr/>
        </p:nvSpPr>
        <p:spPr>
          <a:xfrm>
            <a:off x="16741588" y="5207907"/>
            <a:ext cx="6696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A7A7A7"/>
                </a:solidFill>
                <a:latin typeface="Gilroy Medium" panose="00000600000000000000" pitchFamily="2" charset="-52"/>
              </a:defRPr>
            </a:lvl1pPr>
          </a:lstStyle>
          <a:p>
            <a:r>
              <a:rPr lang="ru-RU" sz="1500" dirty="0"/>
              <a:t>(08)</a:t>
            </a:r>
          </a:p>
        </p:txBody>
      </p:sp>
    </p:spTree>
    <p:extLst>
      <p:ext uri="{BB962C8B-B14F-4D97-AF65-F5344CB8AC3E}">
        <p14:creationId xmlns:p14="http://schemas.microsoft.com/office/powerpoint/2010/main" val="183498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C679A02-78E0-426F-BEA2-D2B4ECFC05BE}"/>
              </a:ext>
            </a:extLst>
          </p:cNvPr>
          <p:cNvGrpSpPr/>
          <p:nvPr/>
        </p:nvGrpSpPr>
        <p:grpSpPr>
          <a:xfrm>
            <a:off x="773907" y="-2682240"/>
            <a:ext cx="16687800" cy="2133600"/>
            <a:chOff x="515938" y="4267200"/>
            <a:chExt cx="11153630" cy="142240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21923906-DFDC-4253-AB38-132B57D9223A}"/>
                </a:ext>
              </a:extLst>
            </p:cNvPr>
            <p:cNvGrpSpPr/>
            <p:nvPr/>
          </p:nvGrpSpPr>
          <p:grpSpPr>
            <a:xfrm>
              <a:off x="515938" y="4267200"/>
              <a:ext cx="2613342" cy="1422400"/>
              <a:chOff x="515938" y="4267200"/>
              <a:chExt cx="2567622" cy="1422400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616B06F-4680-4049-83E4-3D84B2948AA3}"/>
                  </a:ext>
                </a:extLst>
              </p:cNvPr>
              <p:cNvSpPr/>
              <p:nvPr/>
            </p:nvSpPr>
            <p:spPr>
              <a:xfrm>
                <a:off x="515938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F243604-8D9A-4F2D-9E28-F28AD16DB440}"/>
                  </a:ext>
                </a:extLst>
              </p:cNvPr>
              <p:cNvSpPr/>
              <p:nvPr/>
            </p:nvSpPr>
            <p:spPr>
              <a:xfrm>
                <a:off x="1684209" y="4267200"/>
                <a:ext cx="227888" cy="1422400"/>
              </a:xfrm>
              <a:prstGeom prst="rect">
                <a:avLst/>
              </a:prstGeom>
              <a:solidFill>
                <a:srgbClr val="0044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42EFEFAE-0ED3-488A-9C64-51B1CD7F99FB}"/>
                  </a:ext>
                </a:extLst>
              </p:cNvPr>
              <p:cNvSpPr/>
              <p:nvPr/>
            </p:nvSpPr>
            <p:spPr>
              <a:xfrm>
                <a:off x="1915289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</p:grp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FEC43340-3EED-4E93-8ABA-3B85DFC677B4}"/>
                </a:ext>
              </a:extLst>
            </p:cNvPr>
            <p:cNvSpPr/>
            <p:nvPr/>
          </p:nvSpPr>
          <p:spPr>
            <a:xfrm>
              <a:off x="3132528" y="4267200"/>
              <a:ext cx="231946" cy="1422400"/>
            </a:xfrm>
            <a:prstGeom prst="rect">
              <a:avLst/>
            </a:prstGeom>
            <a:solidFill>
              <a:srgbClr val="004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/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34A06F6E-0121-4FA6-AE14-8B2AB4FCFDB2}"/>
                </a:ext>
              </a:extLst>
            </p:cNvPr>
            <p:cNvGrpSpPr/>
            <p:nvPr/>
          </p:nvGrpSpPr>
          <p:grpSpPr>
            <a:xfrm>
              <a:off x="3364474" y="4267200"/>
              <a:ext cx="2613342" cy="1422400"/>
              <a:chOff x="515938" y="4267200"/>
              <a:chExt cx="2567622" cy="1422400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28692999-637E-42EB-A588-79ED4037B599}"/>
                  </a:ext>
                </a:extLst>
              </p:cNvPr>
              <p:cNvSpPr/>
              <p:nvPr/>
            </p:nvSpPr>
            <p:spPr>
              <a:xfrm>
                <a:off x="515938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703EA81-6EC5-4C4E-9C9C-82F304A25DC8}"/>
                  </a:ext>
                </a:extLst>
              </p:cNvPr>
              <p:cNvSpPr/>
              <p:nvPr/>
            </p:nvSpPr>
            <p:spPr>
              <a:xfrm>
                <a:off x="1684209" y="4267200"/>
                <a:ext cx="227888" cy="1422400"/>
              </a:xfrm>
              <a:prstGeom prst="rect">
                <a:avLst/>
              </a:prstGeom>
              <a:solidFill>
                <a:srgbClr val="0044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2AE5F61C-4EC1-4A50-8643-2788AA48F4E5}"/>
                  </a:ext>
                </a:extLst>
              </p:cNvPr>
              <p:cNvSpPr/>
              <p:nvPr/>
            </p:nvSpPr>
            <p:spPr>
              <a:xfrm>
                <a:off x="1915289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</p:grp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60D9D7E-61BE-423A-BED6-C57EB72A8875}"/>
                </a:ext>
              </a:extLst>
            </p:cNvPr>
            <p:cNvSpPr/>
            <p:nvPr/>
          </p:nvSpPr>
          <p:spPr>
            <a:xfrm>
              <a:off x="5982240" y="4267200"/>
              <a:ext cx="231946" cy="1422400"/>
            </a:xfrm>
            <a:prstGeom prst="rect">
              <a:avLst/>
            </a:prstGeom>
            <a:solidFill>
              <a:srgbClr val="004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/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A8C66B81-384A-4D12-AF66-485CED3B69EF}"/>
                </a:ext>
              </a:extLst>
            </p:cNvPr>
            <p:cNvGrpSpPr/>
            <p:nvPr/>
          </p:nvGrpSpPr>
          <p:grpSpPr>
            <a:xfrm>
              <a:off x="6214186" y="4267200"/>
              <a:ext cx="2613342" cy="1422400"/>
              <a:chOff x="515938" y="4267200"/>
              <a:chExt cx="2567622" cy="1422400"/>
            </a:xfrm>
          </p:grpSpPr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760E46B3-CED4-43BF-B6E0-9C0F7172AE16}"/>
                  </a:ext>
                </a:extLst>
              </p:cNvPr>
              <p:cNvSpPr/>
              <p:nvPr/>
            </p:nvSpPr>
            <p:spPr>
              <a:xfrm>
                <a:off x="515938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4087394B-E1E1-45D0-821F-783441A2EC2F}"/>
                  </a:ext>
                </a:extLst>
              </p:cNvPr>
              <p:cNvSpPr/>
              <p:nvPr/>
            </p:nvSpPr>
            <p:spPr>
              <a:xfrm>
                <a:off x="1684209" y="4267200"/>
                <a:ext cx="227888" cy="1422400"/>
              </a:xfrm>
              <a:prstGeom prst="rect">
                <a:avLst/>
              </a:prstGeom>
              <a:solidFill>
                <a:srgbClr val="0044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B91CBCD2-4674-4B9E-8459-22AE521743DD}"/>
                  </a:ext>
                </a:extLst>
              </p:cNvPr>
              <p:cNvSpPr/>
              <p:nvPr/>
            </p:nvSpPr>
            <p:spPr>
              <a:xfrm>
                <a:off x="1915289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</p:grp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6C4F2ECB-50BA-4EB9-95B4-67609AE0394C}"/>
                </a:ext>
              </a:extLst>
            </p:cNvPr>
            <p:cNvSpPr/>
            <p:nvPr/>
          </p:nvSpPr>
          <p:spPr>
            <a:xfrm>
              <a:off x="8824280" y="4267200"/>
              <a:ext cx="231946" cy="1422400"/>
            </a:xfrm>
            <a:prstGeom prst="rect">
              <a:avLst/>
            </a:prstGeom>
            <a:solidFill>
              <a:srgbClr val="004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740C246D-2745-40F6-A168-C4C356B2EC00}"/>
                </a:ext>
              </a:extLst>
            </p:cNvPr>
            <p:cNvGrpSpPr/>
            <p:nvPr/>
          </p:nvGrpSpPr>
          <p:grpSpPr>
            <a:xfrm>
              <a:off x="9056226" y="4267200"/>
              <a:ext cx="2613342" cy="1422400"/>
              <a:chOff x="515938" y="4267200"/>
              <a:chExt cx="2567622" cy="1422400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4F35707B-E52D-4F34-8A4F-5089BAF59466}"/>
                  </a:ext>
                </a:extLst>
              </p:cNvPr>
              <p:cNvSpPr/>
              <p:nvPr/>
            </p:nvSpPr>
            <p:spPr>
              <a:xfrm>
                <a:off x="515938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F574280F-C07D-49CA-9671-A088895E468C}"/>
                  </a:ext>
                </a:extLst>
              </p:cNvPr>
              <p:cNvSpPr/>
              <p:nvPr/>
            </p:nvSpPr>
            <p:spPr>
              <a:xfrm>
                <a:off x="1684209" y="4267200"/>
                <a:ext cx="227888" cy="1422400"/>
              </a:xfrm>
              <a:prstGeom prst="rect">
                <a:avLst/>
              </a:prstGeom>
              <a:solidFill>
                <a:srgbClr val="0044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C3CDC578-7F0E-49BF-A50B-77FEE0FF4A06}"/>
                  </a:ext>
                </a:extLst>
              </p:cNvPr>
              <p:cNvSpPr/>
              <p:nvPr/>
            </p:nvSpPr>
            <p:spPr>
              <a:xfrm>
                <a:off x="1915289" y="4267200"/>
                <a:ext cx="1168271" cy="1422400"/>
              </a:xfrm>
              <a:prstGeom prst="rect">
                <a:avLst/>
              </a:prstGeom>
              <a:solidFill>
                <a:srgbClr val="EDF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700"/>
              </a:p>
            </p:txBody>
          </p:sp>
        </p:grpSp>
      </p:grp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44D487D-ABA6-4066-9A02-9A7B09947A3B}"/>
              </a:ext>
            </a:extLst>
          </p:cNvPr>
          <p:cNvCxnSpPr/>
          <p:nvPr/>
        </p:nvCxnSpPr>
        <p:spPr>
          <a:xfrm>
            <a:off x="773907" y="9605777"/>
            <a:ext cx="16687800" cy="0"/>
          </a:xfrm>
          <a:prstGeom prst="line">
            <a:avLst/>
          </a:prstGeom>
          <a:ln w="6350">
            <a:solidFill>
              <a:srgbClr val="F1F1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3DDCDAE-31F2-4F7A-B19F-F955E965B3E1}"/>
              </a:ext>
            </a:extLst>
          </p:cNvPr>
          <p:cNvGrpSpPr/>
          <p:nvPr/>
        </p:nvGrpSpPr>
        <p:grpSpPr>
          <a:xfrm>
            <a:off x="17539912" y="-325615"/>
            <a:ext cx="136301" cy="137189"/>
            <a:chOff x="10821731" y="348112"/>
            <a:chExt cx="179071" cy="180238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8EA2E038-F831-495E-AC5D-FCB5F4859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 rot="5400000">
              <a:off x="10822512" y="348112"/>
              <a:ext cx="178289" cy="178290"/>
            </a:xfrm>
            <a:prstGeom prst="rect">
              <a:avLst/>
            </a:prstGeom>
          </p:spPr>
        </p:pic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7FB58E6E-65A6-40A0-AD70-B5815CC33874}"/>
                </a:ext>
              </a:extLst>
            </p:cNvPr>
            <p:cNvSpPr/>
            <p:nvPr/>
          </p:nvSpPr>
          <p:spPr>
            <a:xfrm>
              <a:off x="10821731" y="349280"/>
              <a:ext cx="179070" cy="17907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/>
            </a:p>
          </p:txBody>
        </p:sp>
      </p:grpSp>
      <p:sp>
        <p:nvSpPr>
          <p:cNvPr id="57" name="TextBox 56">
            <a:hlinkClick r:id="rId4"/>
            <a:extLst>
              <a:ext uri="{FF2B5EF4-FFF2-40B4-BE49-F238E27FC236}">
                <a16:creationId xmlns:a16="http://schemas.microsoft.com/office/drawing/2014/main" id="{F569D7F8-89A6-40D0-8072-E35F58E6D383}"/>
              </a:ext>
            </a:extLst>
          </p:cNvPr>
          <p:cNvSpPr txBox="1"/>
          <p:nvPr/>
        </p:nvSpPr>
        <p:spPr>
          <a:xfrm>
            <a:off x="14781205" y="465171"/>
            <a:ext cx="13754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u="sng" dirty="0">
                <a:solidFill>
                  <a:srgbClr val="1D2247"/>
                </a:solidFill>
                <a:latin typeface="Gilroy" panose="00000500000000000000" pitchFamily="2" charset="-52"/>
              </a:rPr>
              <a:t>ВКонтакте</a:t>
            </a:r>
          </a:p>
        </p:txBody>
      </p:sp>
      <p:pic>
        <p:nvPicPr>
          <p:cNvPr id="58" name="Рисунок 57">
            <a:hlinkClick r:id="rId4"/>
            <a:extLst>
              <a:ext uri="{FF2B5EF4-FFF2-40B4-BE49-F238E27FC236}">
                <a16:creationId xmlns:a16="http://schemas.microsoft.com/office/drawing/2014/main" id="{BAA6277D-BDE8-41EC-A96E-771997F8BDE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2700000">
            <a:off x="16029146" y="564742"/>
            <a:ext cx="204473" cy="204476"/>
          </a:xfrm>
          <a:prstGeom prst="rect">
            <a:avLst/>
          </a:prstGeom>
        </p:spPr>
      </p:pic>
      <p:sp>
        <p:nvSpPr>
          <p:cNvPr id="59" name="TextBox 58">
            <a:hlinkClick r:id="rId7"/>
            <a:extLst>
              <a:ext uri="{FF2B5EF4-FFF2-40B4-BE49-F238E27FC236}">
                <a16:creationId xmlns:a16="http://schemas.microsoft.com/office/drawing/2014/main" id="{9143ADCB-927D-4109-B5B3-E43EEFB27E2D}"/>
              </a:ext>
            </a:extLst>
          </p:cNvPr>
          <p:cNvSpPr txBox="1"/>
          <p:nvPr/>
        </p:nvSpPr>
        <p:spPr>
          <a:xfrm>
            <a:off x="16232597" y="465173"/>
            <a:ext cx="13754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u="sng" dirty="0">
                <a:solidFill>
                  <a:srgbClr val="1D2247"/>
                </a:solidFill>
                <a:latin typeface="Gilroy" panose="00000500000000000000" pitchFamily="2" charset="-52"/>
              </a:rPr>
              <a:t>Телеграмм</a:t>
            </a:r>
          </a:p>
        </p:txBody>
      </p:sp>
      <p:pic>
        <p:nvPicPr>
          <p:cNvPr id="60" name="Рисунок 59">
            <a:hlinkClick r:id="rId7"/>
            <a:extLst>
              <a:ext uri="{FF2B5EF4-FFF2-40B4-BE49-F238E27FC236}">
                <a16:creationId xmlns:a16="http://schemas.microsoft.com/office/drawing/2014/main" id="{27070C4D-FEE6-412C-92C7-1A98E57E823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2700000">
            <a:off x="17480539" y="564743"/>
            <a:ext cx="204473" cy="20447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714D8F6-55BD-4096-BF83-AD051243BFA2}"/>
              </a:ext>
            </a:extLst>
          </p:cNvPr>
          <p:cNvSpPr txBox="1"/>
          <p:nvPr/>
        </p:nvSpPr>
        <p:spPr>
          <a:xfrm>
            <a:off x="611826" y="2319699"/>
            <a:ext cx="6210456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800" dirty="0">
                <a:solidFill>
                  <a:srgbClr val="1D2247"/>
                </a:solidFill>
                <a:latin typeface="Vela Sans Bd" pitchFamily="2" charset="0"/>
              </a:rPr>
              <a:t>Сервис</a:t>
            </a:r>
            <a:br>
              <a:rPr lang="ru-RU" sz="4800" dirty="0">
                <a:solidFill>
                  <a:srgbClr val="1D2247"/>
                </a:solidFill>
                <a:latin typeface="Vela Sans Bd" pitchFamily="2" charset="0"/>
              </a:rPr>
            </a:br>
            <a:r>
              <a:rPr lang="ru-RU" sz="4800" dirty="0">
                <a:solidFill>
                  <a:srgbClr val="1D2247"/>
                </a:solidFill>
                <a:latin typeface="Vela Sans Bd" pitchFamily="2" charset="0"/>
              </a:rPr>
              <a:t>для проверки препаратов</a:t>
            </a:r>
          </a:p>
          <a:p>
            <a:pPr>
              <a:lnSpc>
                <a:spcPct val="80000"/>
              </a:lnSpc>
            </a:pPr>
            <a:r>
              <a:rPr lang="ru-RU" sz="4800" dirty="0">
                <a:solidFill>
                  <a:srgbClr val="1D2247"/>
                </a:solidFill>
                <a:latin typeface="Vela Sans Bd" pitchFamily="2" charset="0"/>
              </a:rPr>
              <a:t>от РУСАДА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95851C9A-7751-423A-BE9C-E9530124598A}"/>
              </a:ext>
            </a:extLst>
          </p:cNvPr>
          <p:cNvCxnSpPr>
            <a:cxnSpLocks/>
          </p:cNvCxnSpPr>
          <p:nvPr/>
        </p:nvCxnSpPr>
        <p:spPr>
          <a:xfrm>
            <a:off x="763607" y="1362735"/>
            <a:ext cx="6058676" cy="0"/>
          </a:xfrm>
          <a:prstGeom prst="line">
            <a:avLst/>
          </a:prstGeom>
          <a:noFill/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6341C27-B60D-451A-A20A-4E359E21D70E}"/>
              </a:ext>
            </a:extLst>
          </p:cNvPr>
          <p:cNvGrpSpPr/>
          <p:nvPr/>
        </p:nvGrpSpPr>
        <p:grpSpPr>
          <a:xfrm>
            <a:off x="8431862" y="2388395"/>
            <a:ext cx="9029846" cy="6643679"/>
            <a:chOff x="6600824" y="2312988"/>
            <a:chExt cx="5040314" cy="3708394"/>
          </a:xfrm>
        </p:grpSpPr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4A66121C-5653-4AE7-B00A-015B21394364}"/>
                </a:ext>
              </a:extLst>
            </p:cNvPr>
            <p:cNvSpPr/>
            <p:nvPr/>
          </p:nvSpPr>
          <p:spPr>
            <a:xfrm>
              <a:off x="6600824" y="2312988"/>
              <a:ext cx="5040313" cy="3708394"/>
            </a:xfrm>
            <a:custGeom>
              <a:avLst/>
              <a:gdLst>
                <a:gd name="connsiteX0" fmla="*/ 198857 w 5024634"/>
                <a:gd name="connsiteY0" fmla="*/ 0 h 3708394"/>
                <a:gd name="connsiteX1" fmla="*/ 5024634 w 5024634"/>
                <a:gd name="connsiteY1" fmla="*/ 0 h 3708394"/>
                <a:gd name="connsiteX2" fmla="*/ 5024634 w 5024634"/>
                <a:gd name="connsiteY2" fmla="*/ 3708394 h 3708394"/>
                <a:gd name="connsiteX3" fmla="*/ 0 w 5024634"/>
                <a:gd name="connsiteY3" fmla="*/ 3708394 h 3708394"/>
                <a:gd name="connsiteX4" fmla="*/ 0 w 5024634"/>
                <a:gd name="connsiteY4" fmla="*/ 198857 h 3708394"/>
                <a:gd name="connsiteX5" fmla="*/ 198857 w 5024634"/>
                <a:gd name="connsiteY5" fmla="*/ 0 h 370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24634" h="3708394">
                  <a:moveTo>
                    <a:pt x="198857" y="0"/>
                  </a:moveTo>
                  <a:lnTo>
                    <a:pt x="5024634" y="0"/>
                  </a:lnTo>
                  <a:lnTo>
                    <a:pt x="5024634" y="3708394"/>
                  </a:lnTo>
                  <a:lnTo>
                    <a:pt x="0" y="3708394"/>
                  </a:lnTo>
                  <a:lnTo>
                    <a:pt x="0" y="198857"/>
                  </a:lnTo>
                  <a:cubicBezTo>
                    <a:pt x="0" y="89031"/>
                    <a:pt x="89031" y="0"/>
                    <a:pt x="198857" y="0"/>
                  </a:cubicBezTo>
                  <a:close/>
                </a:path>
              </a:pathLst>
            </a:custGeom>
            <a:solidFill>
              <a:srgbClr val="635E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2700"/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B18A2AF8-DF81-41B8-8E69-77BE19A6C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703" t="213" r="19184" b="-1"/>
            <a:stretch/>
          </p:blipFill>
          <p:spPr>
            <a:xfrm>
              <a:off x="6791595" y="2501279"/>
              <a:ext cx="4849543" cy="3520103"/>
            </a:xfrm>
            <a:custGeom>
              <a:avLst/>
              <a:gdLst>
                <a:gd name="connsiteX0" fmla="*/ 175991 w 4833865"/>
                <a:gd name="connsiteY0" fmla="*/ 0 h 3520103"/>
                <a:gd name="connsiteX1" fmla="*/ 4833865 w 4833865"/>
                <a:gd name="connsiteY1" fmla="*/ 0 h 3520103"/>
                <a:gd name="connsiteX2" fmla="*/ 4833865 w 4833865"/>
                <a:gd name="connsiteY2" fmla="*/ 3520103 h 3520103"/>
                <a:gd name="connsiteX3" fmla="*/ 0 w 4833865"/>
                <a:gd name="connsiteY3" fmla="*/ 3520103 h 3520103"/>
                <a:gd name="connsiteX4" fmla="*/ 0 w 4833865"/>
                <a:gd name="connsiteY4" fmla="*/ 175991 h 3520103"/>
                <a:gd name="connsiteX5" fmla="*/ 175991 w 4833865"/>
                <a:gd name="connsiteY5" fmla="*/ 0 h 352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3865" h="3520103">
                  <a:moveTo>
                    <a:pt x="175991" y="0"/>
                  </a:moveTo>
                  <a:lnTo>
                    <a:pt x="4833865" y="0"/>
                  </a:lnTo>
                  <a:lnTo>
                    <a:pt x="4833865" y="3520103"/>
                  </a:lnTo>
                  <a:lnTo>
                    <a:pt x="0" y="3520103"/>
                  </a:lnTo>
                  <a:lnTo>
                    <a:pt x="0" y="175991"/>
                  </a:lnTo>
                  <a:cubicBezTo>
                    <a:pt x="0" y="78794"/>
                    <a:pt x="78794" y="0"/>
                    <a:pt x="175991" y="0"/>
                  </a:cubicBezTo>
                  <a:close/>
                </a:path>
              </a:pathLst>
            </a:custGeom>
          </p:spPr>
        </p:pic>
      </p:grp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25F95F4C-50F0-43F1-A27E-CC7C718E16A5}"/>
              </a:ext>
            </a:extLst>
          </p:cNvPr>
          <p:cNvSpPr/>
          <p:nvPr/>
        </p:nvSpPr>
        <p:spPr>
          <a:xfrm>
            <a:off x="7146132" y="1362065"/>
            <a:ext cx="10323342" cy="7670012"/>
          </a:xfrm>
          <a:prstGeom prst="rect">
            <a:avLst/>
          </a:prstGeom>
          <a:noFill/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9"/>
          <a:srcRect l="8527" t="8604" r="6668" b="8435"/>
          <a:stretch/>
        </p:blipFill>
        <p:spPr>
          <a:xfrm>
            <a:off x="508959" y="4973129"/>
            <a:ext cx="4537494" cy="44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01116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9363710" h="5916295">
                <a:moveTo>
                  <a:pt x="9363456" y="0"/>
                </a:moveTo>
                <a:lnTo>
                  <a:pt x="0" y="0"/>
                </a:lnTo>
                <a:lnTo>
                  <a:pt x="0" y="5916168"/>
                </a:lnTo>
                <a:lnTo>
                  <a:pt x="9363456" y="5916168"/>
                </a:lnTo>
                <a:lnTo>
                  <a:pt x="9363456" y="0"/>
                </a:lnTo>
                <a:close/>
              </a:path>
            </a:pathLst>
          </a:custGeom>
          <a:solidFill>
            <a:srgbClr val="6063DA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22306" y="565530"/>
            <a:ext cx="11218545" cy="697307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4400" b="1" spc="-8" dirty="0">
                <a:solidFill>
                  <a:srgbClr val="FFFFFF"/>
                </a:solidFill>
                <a:latin typeface="Vela Sans Bd" charset="0"/>
                <a:cs typeface="Calibri"/>
              </a:rPr>
              <a:t>САНКЦИИ </a:t>
            </a:r>
            <a:r>
              <a:rPr sz="4400" b="1" dirty="0">
                <a:solidFill>
                  <a:srgbClr val="FFFFFF"/>
                </a:solidFill>
                <a:latin typeface="Vela Sans Bd" charset="0"/>
                <a:cs typeface="Calibri"/>
              </a:rPr>
              <a:t>К</a:t>
            </a:r>
            <a:r>
              <a:rPr sz="4400" b="1" spc="-15" dirty="0">
                <a:solidFill>
                  <a:srgbClr val="FFFFFF"/>
                </a:solidFill>
                <a:latin typeface="Vela Sans Bd" charset="0"/>
                <a:cs typeface="Calibri"/>
              </a:rPr>
              <a:t> </a:t>
            </a:r>
            <a:r>
              <a:rPr sz="4400" b="1" spc="-8" dirty="0">
                <a:solidFill>
                  <a:srgbClr val="FFFFFF"/>
                </a:solidFill>
                <a:latin typeface="Vela Sans Bd" charset="0"/>
                <a:cs typeface="Calibri"/>
              </a:rPr>
              <a:t>ПЕРСОНАЛУ</a:t>
            </a:r>
            <a:r>
              <a:rPr sz="4400" b="1" spc="-15" dirty="0">
                <a:solidFill>
                  <a:srgbClr val="FFFFFF"/>
                </a:solidFill>
                <a:latin typeface="Vela Sans Bd" charset="0"/>
                <a:cs typeface="Calibri"/>
              </a:rPr>
              <a:t> </a:t>
            </a:r>
            <a:r>
              <a:rPr sz="4400" b="1" spc="-23" dirty="0">
                <a:solidFill>
                  <a:srgbClr val="FFFFFF"/>
                </a:solidFill>
                <a:latin typeface="Vela Sans Bd" charset="0"/>
                <a:cs typeface="Calibri"/>
              </a:rPr>
              <a:t>СПОРТСМЕНА</a:t>
            </a:r>
            <a:endParaRPr sz="4400" dirty="0">
              <a:latin typeface="Vela Sans Bd" charset="0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701" y="1849267"/>
            <a:ext cx="5065776" cy="750782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858000" y="1790700"/>
            <a:ext cx="4738688" cy="16918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528" rIns="0" bIns="0" rtlCol="0">
            <a:spAutoFit/>
          </a:bodyPr>
          <a:lstStyle/>
          <a:p>
            <a:pPr marL="330518">
              <a:spcBef>
                <a:spcPts val="233"/>
              </a:spcBef>
            </a:pPr>
            <a:r>
              <a:rPr sz="2700" b="1" spc="-8" dirty="0">
                <a:latin typeface="Vela Sans Bd" charset="0"/>
                <a:cs typeface="Calibri"/>
              </a:rPr>
              <a:t>Спортивная</a:t>
            </a:r>
            <a:endParaRPr sz="2700" dirty="0">
              <a:latin typeface="Vela Sans Bd" charset="0"/>
              <a:cs typeface="Calibri"/>
            </a:endParaRPr>
          </a:p>
          <a:p>
            <a:pPr marL="330518">
              <a:spcBef>
                <a:spcPts val="8"/>
              </a:spcBef>
            </a:pPr>
            <a:r>
              <a:rPr sz="2700" b="1" spc="-8" dirty="0">
                <a:latin typeface="Vela Sans Bd" charset="0"/>
                <a:cs typeface="Calibri"/>
              </a:rPr>
              <a:t>дисквалификация</a:t>
            </a:r>
            <a:endParaRPr sz="2700" dirty="0">
              <a:latin typeface="Vela Sans Bd" charset="0"/>
              <a:cs typeface="Calibri"/>
            </a:endParaRPr>
          </a:p>
          <a:p>
            <a:pPr marL="330518"/>
            <a:r>
              <a:rPr sz="2700" b="1" spc="-8" dirty="0">
                <a:latin typeface="Vela Sans Bd" charset="0"/>
                <a:cs typeface="Calibri"/>
              </a:rPr>
              <a:t>от</a:t>
            </a:r>
            <a:r>
              <a:rPr sz="2700" b="1" spc="-23" dirty="0">
                <a:latin typeface="Vela Sans Bd" charset="0"/>
                <a:cs typeface="Calibri"/>
              </a:rPr>
              <a:t> </a:t>
            </a:r>
            <a:r>
              <a:rPr sz="2700" b="1" dirty="0">
                <a:latin typeface="Vela Sans Bd" charset="0"/>
                <a:cs typeface="Calibri"/>
              </a:rPr>
              <a:t>4</a:t>
            </a:r>
            <a:r>
              <a:rPr sz="2700" b="1" spc="-15" dirty="0">
                <a:latin typeface="Vela Sans Bd" charset="0"/>
                <a:cs typeface="Calibri"/>
              </a:rPr>
              <a:t> </a:t>
            </a:r>
            <a:r>
              <a:rPr sz="2700" b="1" spc="-8" dirty="0">
                <a:latin typeface="Vela Sans Bd" charset="0"/>
                <a:cs typeface="Calibri"/>
              </a:rPr>
              <a:t>лет</a:t>
            </a:r>
            <a:r>
              <a:rPr sz="2700" b="1" spc="8" dirty="0">
                <a:latin typeface="Vela Sans Bd" charset="0"/>
                <a:cs typeface="Calibri"/>
              </a:rPr>
              <a:t> </a:t>
            </a:r>
            <a:r>
              <a:rPr sz="2700" b="1" spc="-15" dirty="0" err="1">
                <a:latin typeface="Vela Sans Bd" charset="0"/>
                <a:cs typeface="Calibri"/>
              </a:rPr>
              <a:t>до</a:t>
            </a:r>
            <a:r>
              <a:rPr sz="2700" b="1" spc="-30" dirty="0">
                <a:latin typeface="Vela Sans Bd" charset="0"/>
                <a:cs typeface="Calibri"/>
              </a:rPr>
              <a:t> </a:t>
            </a:r>
            <a:r>
              <a:rPr sz="2700" b="1" spc="-15" dirty="0" err="1">
                <a:latin typeface="Vela Sans Bd" charset="0"/>
                <a:cs typeface="Calibri"/>
              </a:rPr>
              <a:t>пожизненного</a:t>
            </a:r>
            <a:endParaRPr lang="ru-RU" sz="2700" b="1" spc="-15" dirty="0">
              <a:latin typeface="Vela Sans Bd" charset="0"/>
              <a:cs typeface="Calibri"/>
            </a:endParaRPr>
          </a:p>
          <a:p>
            <a:pPr marL="330518"/>
            <a:endParaRPr sz="2700" dirty="0">
              <a:latin typeface="Vela Sans Bd" charset="0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8000" y="3695700"/>
            <a:ext cx="4814888" cy="43723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" rIns="0" bIns="0" rtlCol="0">
            <a:spAutoFit/>
          </a:bodyPr>
          <a:lstStyle/>
          <a:p>
            <a:pPr marL="530543"/>
            <a:endParaRPr lang="ru-RU" sz="2000" b="1" spc="-8" dirty="0">
              <a:latin typeface="Vela Sans Bd" charset="0"/>
              <a:cs typeface="Calibri"/>
            </a:endParaRPr>
          </a:p>
          <a:p>
            <a:pPr marL="355600"/>
            <a:r>
              <a:rPr sz="2400" b="1" spc="-8" dirty="0" err="1">
                <a:latin typeface="Vela Sans Bd" charset="0"/>
                <a:cs typeface="Calibri"/>
              </a:rPr>
              <a:t>Административная</a:t>
            </a:r>
            <a:endParaRPr sz="2400" dirty="0">
              <a:latin typeface="Vela Sans Bd" charset="0"/>
              <a:cs typeface="Calibri"/>
            </a:endParaRPr>
          </a:p>
          <a:p>
            <a:pPr marL="355600"/>
            <a:r>
              <a:rPr sz="2400" b="1" spc="-8" dirty="0">
                <a:latin typeface="Vela Sans Bd" charset="0"/>
                <a:cs typeface="Calibri"/>
              </a:rPr>
              <a:t>ответственность:</a:t>
            </a:r>
            <a:endParaRPr sz="2400" dirty="0">
              <a:latin typeface="Vela Sans Bd" charset="0"/>
              <a:cs typeface="Calibri"/>
            </a:endParaRPr>
          </a:p>
          <a:p>
            <a:pPr marL="355600">
              <a:spcBef>
                <a:spcPts val="38"/>
              </a:spcBef>
            </a:pPr>
            <a:endParaRPr sz="2400" dirty="0">
              <a:latin typeface="Vela Sans Bd" charset="0"/>
              <a:cs typeface="Calibri"/>
            </a:endParaRPr>
          </a:p>
          <a:p>
            <a:pPr marL="355600"/>
            <a:r>
              <a:rPr sz="2400" b="1" spc="-8" dirty="0">
                <a:latin typeface="Vela Sans Bd" charset="0"/>
                <a:cs typeface="Calibri"/>
              </a:rPr>
              <a:t>Статья</a:t>
            </a:r>
            <a:r>
              <a:rPr sz="2400" b="1" spc="-53" dirty="0">
                <a:latin typeface="Vela Sans Bd" charset="0"/>
                <a:cs typeface="Calibri"/>
              </a:rPr>
              <a:t> </a:t>
            </a:r>
            <a:r>
              <a:rPr sz="2400" b="1" dirty="0">
                <a:latin typeface="Vela Sans Bd" charset="0"/>
                <a:cs typeface="Calibri"/>
              </a:rPr>
              <a:t>6.18</a:t>
            </a:r>
            <a:r>
              <a:rPr sz="2400" b="1" spc="-23" dirty="0">
                <a:latin typeface="Vela Sans Bd" charset="0"/>
                <a:cs typeface="Calibri"/>
              </a:rPr>
              <a:t> </a:t>
            </a:r>
            <a:r>
              <a:rPr sz="2400" b="1" spc="-23" dirty="0" err="1">
                <a:latin typeface="Vela Sans Bd" charset="0"/>
                <a:cs typeface="Calibri"/>
              </a:rPr>
              <a:t>КоАП</a:t>
            </a:r>
            <a:r>
              <a:rPr sz="2400" b="1" dirty="0">
                <a:latin typeface="Vela Sans Bd" charset="0"/>
                <a:cs typeface="Calibri"/>
              </a:rPr>
              <a:t> </a:t>
            </a:r>
            <a:r>
              <a:rPr sz="2400" b="1" spc="-8" dirty="0">
                <a:latin typeface="Vela Sans Bd" charset="0"/>
                <a:cs typeface="Calibri"/>
              </a:rPr>
              <a:t>РФ</a:t>
            </a:r>
            <a:endParaRPr sz="2400" dirty="0">
              <a:latin typeface="Vela Sans Bd" charset="0"/>
              <a:cs typeface="Calibri"/>
            </a:endParaRPr>
          </a:p>
          <a:p>
            <a:pPr marL="355600" marR="325755">
              <a:spcBef>
                <a:spcPts val="8"/>
              </a:spcBef>
            </a:pPr>
            <a:r>
              <a:rPr sz="2400" spc="-8" dirty="0">
                <a:latin typeface="Vela Sans Bd" charset="0"/>
                <a:cs typeface="Calibri"/>
              </a:rPr>
              <a:t>Нарушение</a:t>
            </a:r>
            <a:r>
              <a:rPr sz="2400" spc="-83" dirty="0">
                <a:latin typeface="Vela Sans Bd" charset="0"/>
                <a:cs typeface="Calibri"/>
              </a:rPr>
              <a:t> </a:t>
            </a:r>
            <a:r>
              <a:rPr sz="2400" spc="-8" dirty="0">
                <a:latin typeface="Vela Sans Bd" charset="0"/>
                <a:cs typeface="Calibri"/>
              </a:rPr>
              <a:t>установленных </a:t>
            </a:r>
            <a:r>
              <a:rPr sz="2400" spc="-585" dirty="0">
                <a:latin typeface="Vela Sans Bd" charset="0"/>
                <a:cs typeface="Calibri"/>
              </a:rPr>
              <a:t> </a:t>
            </a:r>
            <a:r>
              <a:rPr sz="2400" spc="-15" dirty="0">
                <a:latin typeface="Vela Sans Bd" charset="0"/>
                <a:cs typeface="Calibri"/>
              </a:rPr>
              <a:t>законодательством </a:t>
            </a:r>
            <a:r>
              <a:rPr sz="2400" dirty="0">
                <a:latin typeface="Vela Sans Bd" charset="0"/>
                <a:cs typeface="Calibri"/>
              </a:rPr>
              <a:t>о </a:t>
            </a:r>
            <a:r>
              <a:rPr sz="2400" spc="8" dirty="0">
                <a:latin typeface="Vela Sans Bd" charset="0"/>
                <a:cs typeface="Calibri"/>
              </a:rPr>
              <a:t> </a:t>
            </a:r>
            <a:r>
              <a:rPr sz="2400" spc="-8" dirty="0">
                <a:latin typeface="Vela Sans Bd" charset="0"/>
                <a:cs typeface="Calibri"/>
              </a:rPr>
              <a:t>физической</a:t>
            </a:r>
            <a:r>
              <a:rPr sz="2400" spc="-30" dirty="0">
                <a:latin typeface="Vela Sans Bd" charset="0"/>
                <a:cs typeface="Calibri"/>
              </a:rPr>
              <a:t> культуре</a:t>
            </a:r>
            <a:r>
              <a:rPr sz="2400" spc="15" dirty="0">
                <a:latin typeface="Vela Sans Bd" charset="0"/>
                <a:cs typeface="Calibri"/>
              </a:rPr>
              <a:t> </a:t>
            </a:r>
            <a:r>
              <a:rPr sz="2400" dirty="0">
                <a:latin typeface="Vela Sans Bd" charset="0"/>
                <a:cs typeface="Calibri"/>
              </a:rPr>
              <a:t>и</a:t>
            </a:r>
          </a:p>
          <a:p>
            <a:pPr marL="355600"/>
            <a:r>
              <a:rPr sz="2400" spc="-8" dirty="0">
                <a:latin typeface="Vela Sans Bd" charset="0"/>
                <a:cs typeface="Calibri"/>
              </a:rPr>
              <a:t>спорте требований</a:t>
            </a:r>
            <a:r>
              <a:rPr sz="2400" spc="15" dirty="0">
                <a:latin typeface="Vela Sans Bd" charset="0"/>
                <a:cs typeface="Calibri"/>
              </a:rPr>
              <a:t> </a:t>
            </a:r>
            <a:r>
              <a:rPr sz="2400" dirty="0">
                <a:latin typeface="Vela Sans Bd" charset="0"/>
                <a:cs typeface="Calibri"/>
              </a:rPr>
              <a:t>о</a:t>
            </a:r>
          </a:p>
          <a:p>
            <a:pPr marL="355600"/>
            <a:r>
              <a:rPr sz="2400" spc="-15" dirty="0">
                <a:latin typeface="Vela Sans Bd" charset="0"/>
                <a:cs typeface="Calibri"/>
              </a:rPr>
              <a:t>предотвращении</a:t>
            </a:r>
            <a:r>
              <a:rPr sz="2400" spc="53" dirty="0">
                <a:latin typeface="Vela Sans Bd" charset="0"/>
                <a:cs typeface="Calibri"/>
              </a:rPr>
              <a:t> </a:t>
            </a:r>
            <a:r>
              <a:rPr sz="2400" spc="-8" dirty="0">
                <a:latin typeface="Vela Sans Bd" charset="0"/>
                <a:cs typeface="Calibri"/>
              </a:rPr>
              <a:t>допинга</a:t>
            </a:r>
            <a:r>
              <a:rPr sz="2400" spc="-30" dirty="0">
                <a:latin typeface="Vela Sans Bd" charset="0"/>
                <a:cs typeface="Calibri"/>
              </a:rPr>
              <a:t> </a:t>
            </a:r>
            <a:r>
              <a:rPr sz="2400" dirty="0">
                <a:latin typeface="Vela Sans Bd" charset="0"/>
                <a:cs typeface="Calibri"/>
              </a:rPr>
              <a:t>в</a:t>
            </a:r>
          </a:p>
          <a:p>
            <a:pPr marL="355600">
              <a:spcBef>
                <a:spcPts val="8"/>
              </a:spcBef>
            </a:pPr>
            <a:r>
              <a:rPr sz="2400" spc="-8" dirty="0">
                <a:latin typeface="Vela Sans Bd" charset="0"/>
                <a:cs typeface="Calibri"/>
              </a:rPr>
              <a:t>спорте</a:t>
            </a:r>
            <a:r>
              <a:rPr sz="2400" dirty="0">
                <a:latin typeface="Vela Sans Bd" charset="0"/>
                <a:cs typeface="Calibri"/>
              </a:rPr>
              <a:t> и</a:t>
            </a:r>
            <a:r>
              <a:rPr sz="2400" spc="-15" dirty="0">
                <a:latin typeface="Vela Sans Bd" charset="0"/>
                <a:cs typeface="Calibri"/>
              </a:rPr>
              <a:t> </a:t>
            </a:r>
            <a:r>
              <a:rPr sz="2400" spc="-8" dirty="0">
                <a:latin typeface="Vela Sans Bd" charset="0"/>
                <a:cs typeface="Calibri"/>
              </a:rPr>
              <a:t>борьбе</a:t>
            </a:r>
            <a:r>
              <a:rPr sz="2400" spc="8" dirty="0">
                <a:latin typeface="Vela Sans Bd" charset="0"/>
                <a:cs typeface="Calibri"/>
              </a:rPr>
              <a:t> </a:t>
            </a:r>
            <a:r>
              <a:rPr sz="2400" dirty="0">
                <a:latin typeface="Vela Sans Bd" charset="0"/>
                <a:cs typeface="Calibri"/>
              </a:rPr>
              <a:t>с</a:t>
            </a:r>
            <a:r>
              <a:rPr sz="2400" spc="-15" dirty="0">
                <a:latin typeface="Vela Sans Bd" charset="0"/>
                <a:cs typeface="Calibri"/>
              </a:rPr>
              <a:t> </a:t>
            </a:r>
            <a:r>
              <a:rPr sz="2400" dirty="0" err="1">
                <a:latin typeface="Vela Sans Bd" charset="0"/>
                <a:cs typeface="Calibri"/>
              </a:rPr>
              <a:t>ним</a:t>
            </a:r>
            <a:endParaRPr lang="ru-RU" sz="2400" dirty="0">
              <a:latin typeface="Vela Sans Bd" charset="0"/>
              <a:cs typeface="Calibri"/>
            </a:endParaRPr>
          </a:p>
          <a:p>
            <a:pPr marL="355600">
              <a:spcBef>
                <a:spcPts val="8"/>
              </a:spcBef>
            </a:pPr>
            <a:endParaRPr sz="2400" dirty="0">
              <a:latin typeface="Vela Sans Bd" charset="0"/>
              <a:cs typeface="Calibri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6858000" y="8648700"/>
            <a:ext cx="10898621" cy="10300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7168" rIns="0" bIns="0" rtlCol="0">
            <a:spAutoFit/>
          </a:bodyPr>
          <a:lstStyle/>
          <a:p>
            <a:pPr marL="112395" algn="ctr">
              <a:spcBef>
                <a:spcPts val="1553"/>
              </a:spcBef>
            </a:pPr>
            <a:r>
              <a:rPr sz="2700" b="1" dirty="0">
                <a:latin typeface="Vela Sans Bd" charset="0"/>
                <a:cs typeface="Calibri"/>
              </a:rPr>
              <a:t>Санкции</a:t>
            </a:r>
            <a:r>
              <a:rPr sz="2700" b="1" spc="-23" dirty="0">
                <a:latin typeface="Vela Sans Bd" charset="0"/>
                <a:cs typeface="Calibri"/>
              </a:rPr>
              <a:t> </a:t>
            </a:r>
            <a:r>
              <a:rPr sz="2700" b="1" spc="-8" dirty="0">
                <a:latin typeface="Vela Sans Bd" charset="0"/>
                <a:cs typeface="Calibri"/>
              </a:rPr>
              <a:t>по</a:t>
            </a:r>
            <a:r>
              <a:rPr sz="2700" b="1" spc="38" dirty="0">
                <a:latin typeface="Vela Sans Bd" charset="0"/>
                <a:cs typeface="Calibri"/>
              </a:rPr>
              <a:t> </a:t>
            </a:r>
            <a:r>
              <a:rPr sz="2700" b="1" spc="-30" dirty="0">
                <a:latin typeface="Vela Sans Bd" charset="0"/>
                <a:cs typeface="Calibri"/>
              </a:rPr>
              <a:t>трудовому</a:t>
            </a:r>
            <a:r>
              <a:rPr sz="2700" b="1" spc="15" dirty="0">
                <a:latin typeface="Vela Sans Bd" charset="0"/>
                <a:cs typeface="Calibri"/>
              </a:rPr>
              <a:t> </a:t>
            </a:r>
            <a:r>
              <a:rPr sz="2700" b="1" spc="-23" dirty="0">
                <a:latin typeface="Vela Sans Bd" charset="0"/>
                <a:cs typeface="Calibri"/>
              </a:rPr>
              <a:t>законодательству:</a:t>
            </a:r>
            <a:endParaRPr sz="2700" dirty="0">
              <a:latin typeface="Vela Sans Bd" charset="0"/>
              <a:cs typeface="Calibri"/>
            </a:endParaRPr>
          </a:p>
          <a:p>
            <a:pPr marL="102870" algn="ctr"/>
            <a:r>
              <a:rPr sz="2700" b="1" spc="-8" dirty="0">
                <a:solidFill>
                  <a:srgbClr val="FF0000"/>
                </a:solidFill>
                <a:latin typeface="Vela Sans Bd" charset="0"/>
                <a:cs typeface="Calibri"/>
              </a:rPr>
              <a:t>Расторжение</a:t>
            </a:r>
            <a:r>
              <a:rPr sz="2700" b="1" spc="-15" dirty="0">
                <a:solidFill>
                  <a:srgbClr val="FF0000"/>
                </a:solidFill>
                <a:latin typeface="Vela Sans Bd" charset="0"/>
                <a:cs typeface="Calibri"/>
              </a:rPr>
              <a:t> </a:t>
            </a:r>
            <a:r>
              <a:rPr sz="2700" b="1" spc="-30" dirty="0">
                <a:solidFill>
                  <a:srgbClr val="FF0000"/>
                </a:solidFill>
                <a:latin typeface="Vela Sans Bd" charset="0"/>
                <a:cs typeface="Calibri"/>
              </a:rPr>
              <a:t>трудового</a:t>
            </a:r>
            <a:r>
              <a:rPr sz="2700" b="1" spc="-8" dirty="0">
                <a:solidFill>
                  <a:srgbClr val="FF0000"/>
                </a:solidFill>
                <a:latin typeface="Vela Sans Bd" charset="0"/>
                <a:cs typeface="Calibri"/>
              </a:rPr>
              <a:t> </a:t>
            </a:r>
            <a:r>
              <a:rPr sz="2700" b="1" spc="-15" dirty="0">
                <a:solidFill>
                  <a:srgbClr val="FF0000"/>
                </a:solidFill>
                <a:latin typeface="Vela Sans Bd" charset="0"/>
                <a:cs typeface="Calibri"/>
              </a:rPr>
              <a:t>договора</a:t>
            </a:r>
            <a:endParaRPr sz="2700" b="1" dirty="0">
              <a:solidFill>
                <a:srgbClr val="FF0000"/>
              </a:solidFill>
              <a:latin typeface="Vela Sans Bd" charset="0"/>
              <a:cs typeface="Calibri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11873484" y="1809347"/>
            <a:ext cx="5907405" cy="62882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525" rIns="0" bIns="0" rtlCol="0">
            <a:spAutoFit/>
          </a:bodyPr>
          <a:lstStyle/>
          <a:p>
            <a:pPr marL="288608"/>
            <a:r>
              <a:rPr sz="2400" b="1" spc="-30" dirty="0" err="1">
                <a:latin typeface="Vela Sans Bd"/>
                <a:cs typeface="Calibri"/>
              </a:rPr>
              <a:t>Уголовная</a:t>
            </a:r>
            <a:r>
              <a:rPr sz="2400" b="1" spc="53" dirty="0">
                <a:latin typeface="Vela Sans Bd"/>
                <a:cs typeface="Calibri"/>
              </a:rPr>
              <a:t> </a:t>
            </a:r>
            <a:r>
              <a:rPr sz="2400" b="1" spc="-15" dirty="0">
                <a:latin typeface="Vela Sans Bd"/>
                <a:cs typeface="Calibri"/>
              </a:rPr>
              <a:t>ответственность:</a:t>
            </a:r>
            <a:endParaRPr sz="2400" dirty="0">
              <a:latin typeface="Vela Sans Bd"/>
              <a:cs typeface="Calibri"/>
            </a:endParaRPr>
          </a:p>
          <a:p>
            <a:pPr>
              <a:spcBef>
                <a:spcPts val="38"/>
              </a:spcBef>
            </a:pPr>
            <a:endParaRPr sz="2400" dirty="0">
              <a:latin typeface="Vela Sans Bd"/>
              <a:cs typeface="Calibri"/>
            </a:endParaRPr>
          </a:p>
          <a:p>
            <a:pPr marL="485775" indent="-198120">
              <a:spcBef>
                <a:spcPts val="8"/>
              </a:spcBef>
              <a:buFont typeface="Microsoft Sans Serif"/>
              <a:buChar char="•"/>
              <a:tabLst>
                <a:tab pos="486728" algn="l"/>
              </a:tabLst>
            </a:pPr>
            <a:r>
              <a:rPr sz="2400" b="1" spc="-8" dirty="0" err="1">
                <a:latin typeface="Vela Sans Bd"/>
                <a:cs typeface="Calibri"/>
              </a:rPr>
              <a:t>Статья</a:t>
            </a:r>
            <a:r>
              <a:rPr sz="2400" b="1" dirty="0">
                <a:latin typeface="Vela Sans Bd"/>
                <a:cs typeface="Calibri"/>
              </a:rPr>
              <a:t> </a:t>
            </a:r>
            <a:r>
              <a:rPr sz="2400" b="1" spc="-8" dirty="0">
                <a:latin typeface="Vela Sans Bd"/>
                <a:cs typeface="Calibri"/>
              </a:rPr>
              <a:t>226.1</a:t>
            </a:r>
            <a:r>
              <a:rPr sz="2400" b="1" spc="-45" dirty="0">
                <a:latin typeface="Vela Sans Bd"/>
                <a:cs typeface="Calibri"/>
              </a:rPr>
              <a:t> </a:t>
            </a:r>
            <a:r>
              <a:rPr sz="2400" spc="-8" dirty="0" err="1">
                <a:latin typeface="Vela Sans Bd"/>
                <a:cs typeface="Calibri"/>
              </a:rPr>
              <a:t>Контрабанда</a:t>
            </a:r>
            <a:endParaRPr lang="ru-RU" sz="2400" spc="-8" dirty="0">
              <a:latin typeface="Vela Sans Bd"/>
              <a:cs typeface="Calibri"/>
            </a:endParaRPr>
          </a:p>
          <a:p>
            <a:pPr marL="287655">
              <a:spcBef>
                <a:spcPts val="8"/>
              </a:spcBef>
              <a:tabLst>
                <a:tab pos="486728" algn="l"/>
              </a:tabLst>
            </a:pPr>
            <a:endParaRPr sz="2400" dirty="0">
              <a:latin typeface="Vela Sans Bd"/>
              <a:cs typeface="Calibri"/>
            </a:endParaRPr>
          </a:p>
          <a:p>
            <a:pPr marL="288608" marR="34290">
              <a:buFont typeface="Microsoft Sans Serif"/>
              <a:buChar char="•"/>
              <a:tabLst>
                <a:tab pos="486728" algn="l"/>
              </a:tabLst>
            </a:pPr>
            <a:r>
              <a:rPr lang="ru-RU" sz="2400" b="1" spc="-8" dirty="0">
                <a:latin typeface="Calibri"/>
                <a:cs typeface="Calibri"/>
              </a:rPr>
              <a:t> </a:t>
            </a:r>
            <a:r>
              <a:rPr sz="2400" b="1" spc="-8" dirty="0" err="1">
                <a:latin typeface="Vela Sans Bd"/>
                <a:cs typeface="Calibri"/>
              </a:rPr>
              <a:t>Статья</a:t>
            </a:r>
            <a:r>
              <a:rPr sz="2400" b="1" spc="-8" dirty="0">
                <a:latin typeface="Vela Sans Bd"/>
                <a:cs typeface="Calibri"/>
              </a:rPr>
              <a:t> </a:t>
            </a:r>
            <a:r>
              <a:rPr sz="2400" b="1" dirty="0">
                <a:latin typeface="Vela Sans Bd"/>
                <a:cs typeface="Calibri"/>
              </a:rPr>
              <a:t>230.1 </a:t>
            </a:r>
            <a:r>
              <a:rPr sz="2400" dirty="0">
                <a:latin typeface="Vela Sans Bd"/>
                <a:cs typeface="Calibri"/>
              </a:rPr>
              <a:t>Склонение </a:t>
            </a:r>
            <a:r>
              <a:rPr sz="2400" spc="-8" dirty="0">
                <a:latin typeface="Vela Sans Bd"/>
                <a:cs typeface="Calibri"/>
              </a:rPr>
              <a:t>спортсмена </a:t>
            </a:r>
            <a:r>
              <a:rPr sz="2400" spc="-600" dirty="0">
                <a:latin typeface="Vela Sans Bd"/>
                <a:cs typeface="Calibri"/>
              </a:rPr>
              <a:t> </a:t>
            </a:r>
            <a:r>
              <a:rPr sz="2400" dirty="0">
                <a:latin typeface="Vela Sans Bd"/>
                <a:cs typeface="Calibri"/>
              </a:rPr>
              <a:t>к </a:t>
            </a:r>
            <a:r>
              <a:rPr sz="2400" spc="-8" dirty="0">
                <a:latin typeface="Vela Sans Bd"/>
                <a:cs typeface="Calibri"/>
              </a:rPr>
              <a:t>использованию </a:t>
            </a:r>
            <a:r>
              <a:rPr sz="2400" dirty="0">
                <a:latin typeface="Vela Sans Bd"/>
                <a:cs typeface="Calibri"/>
              </a:rPr>
              <a:t>субстанций и (или) </a:t>
            </a:r>
            <a:r>
              <a:rPr sz="2400" spc="8" dirty="0">
                <a:latin typeface="Vela Sans Bd"/>
                <a:cs typeface="Calibri"/>
              </a:rPr>
              <a:t> </a:t>
            </a:r>
            <a:r>
              <a:rPr sz="2400" spc="-23" dirty="0">
                <a:latin typeface="Vela Sans Bd"/>
                <a:cs typeface="Calibri"/>
              </a:rPr>
              <a:t>методов,</a:t>
            </a:r>
            <a:r>
              <a:rPr sz="2400" spc="-38" dirty="0">
                <a:latin typeface="Vela Sans Bd"/>
                <a:cs typeface="Calibri"/>
              </a:rPr>
              <a:t> </a:t>
            </a:r>
            <a:r>
              <a:rPr sz="2400" spc="-15" dirty="0">
                <a:latin typeface="Vela Sans Bd"/>
                <a:cs typeface="Calibri"/>
              </a:rPr>
              <a:t>запрещенных</a:t>
            </a:r>
            <a:r>
              <a:rPr sz="2400" spc="90" dirty="0">
                <a:latin typeface="Vela Sans Bd"/>
                <a:cs typeface="Calibri"/>
              </a:rPr>
              <a:t> </a:t>
            </a:r>
            <a:r>
              <a:rPr sz="2400" spc="-8" dirty="0">
                <a:latin typeface="Vela Sans Bd"/>
                <a:cs typeface="Calibri"/>
              </a:rPr>
              <a:t>для</a:t>
            </a:r>
            <a:endParaRPr sz="2400" dirty="0">
              <a:latin typeface="Vela Sans Bd"/>
              <a:cs typeface="Calibri"/>
            </a:endParaRPr>
          </a:p>
          <a:p>
            <a:pPr marL="288608"/>
            <a:r>
              <a:rPr sz="2400" spc="-8" dirty="0">
                <a:latin typeface="Vela Sans Bd"/>
                <a:cs typeface="Calibri"/>
              </a:rPr>
              <a:t>использования</a:t>
            </a:r>
            <a:r>
              <a:rPr sz="2400" spc="-83" dirty="0">
                <a:latin typeface="Vela Sans Bd"/>
                <a:cs typeface="Calibri"/>
              </a:rPr>
              <a:t> </a:t>
            </a:r>
            <a:r>
              <a:rPr sz="2400" dirty="0">
                <a:latin typeface="Vela Sans Bd"/>
                <a:cs typeface="Calibri"/>
              </a:rPr>
              <a:t>в</a:t>
            </a:r>
            <a:r>
              <a:rPr sz="2400" spc="-23" dirty="0">
                <a:latin typeface="Vela Sans Bd"/>
                <a:cs typeface="Calibri"/>
              </a:rPr>
              <a:t> </a:t>
            </a:r>
            <a:r>
              <a:rPr sz="2400" spc="-8" dirty="0" err="1">
                <a:latin typeface="Vela Sans Bd"/>
                <a:cs typeface="Calibri"/>
              </a:rPr>
              <a:t>спорте</a:t>
            </a:r>
            <a:endParaRPr sz="2400" dirty="0">
              <a:latin typeface="Vela Sans Bd"/>
              <a:cs typeface="Calibri"/>
            </a:endParaRPr>
          </a:p>
          <a:p>
            <a:pPr marL="288608" marR="158115">
              <a:spcBef>
                <a:spcPts val="8"/>
              </a:spcBef>
              <a:tabLst>
                <a:tab pos="486728" algn="l"/>
              </a:tabLst>
            </a:pPr>
            <a:endParaRPr lang="ru-RU" sz="2400" b="1" spc="-8" dirty="0">
              <a:latin typeface="Calibri"/>
              <a:cs typeface="Calibri"/>
            </a:endParaRPr>
          </a:p>
          <a:p>
            <a:pPr marL="288608" marR="158115">
              <a:spcBef>
                <a:spcPts val="8"/>
              </a:spcBef>
              <a:buFont typeface="Microsoft Sans Serif"/>
              <a:buChar char="•"/>
              <a:tabLst>
                <a:tab pos="486728" algn="l"/>
              </a:tabLst>
            </a:pPr>
            <a:r>
              <a:rPr sz="2400" b="1" spc="-8" dirty="0" err="1">
                <a:latin typeface="Vela Sans Bd"/>
                <a:cs typeface="Calibri"/>
              </a:rPr>
              <a:t>Статья</a:t>
            </a:r>
            <a:r>
              <a:rPr sz="2400" b="1" spc="-8" dirty="0">
                <a:latin typeface="Vela Sans Bd"/>
                <a:cs typeface="Calibri"/>
              </a:rPr>
              <a:t> </a:t>
            </a:r>
            <a:r>
              <a:rPr sz="2400" b="1" dirty="0">
                <a:latin typeface="Vela Sans Bd"/>
                <a:cs typeface="Calibri"/>
              </a:rPr>
              <a:t>230.2 </a:t>
            </a:r>
            <a:r>
              <a:rPr sz="2400" dirty="0">
                <a:latin typeface="Vela Sans Bd"/>
                <a:cs typeface="Calibri"/>
              </a:rPr>
              <a:t>Использование в </a:t>
            </a:r>
            <a:r>
              <a:rPr sz="2400" spc="8" dirty="0">
                <a:latin typeface="Vela Sans Bd"/>
                <a:cs typeface="Calibri"/>
              </a:rPr>
              <a:t> </a:t>
            </a:r>
            <a:r>
              <a:rPr sz="2400" spc="-8" dirty="0">
                <a:latin typeface="Vela Sans Bd"/>
                <a:cs typeface="Calibri"/>
              </a:rPr>
              <a:t>отношении спортсмена </a:t>
            </a:r>
            <a:r>
              <a:rPr sz="2400" dirty="0">
                <a:latin typeface="Vela Sans Bd"/>
                <a:cs typeface="Calibri"/>
              </a:rPr>
              <a:t>субстанций и </a:t>
            </a:r>
            <a:r>
              <a:rPr sz="2400" spc="-593" dirty="0">
                <a:latin typeface="Vela Sans Bd"/>
                <a:cs typeface="Calibri"/>
              </a:rPr>
              <a:t> </a:t>
            </a:r>
            <a:r>
              <a:rPr sz="2400" dirty="0">
                <a:latin typeface="Vela Sans Bd"/>
                <a:cs typeface="Calibri"/>
              </a:rPr>
              <a:t>(или)</a:t>
            </a:r>
            <a:r>
              <a:rPr sz="2400" spc="-38" dirty="0">
                <a:latin typeface="Vela Sans Bd"/>
                <a:cs typeface="Calibri"/>
              </a:rPr>
              <a:t> </a:t>
            </a:r>
            <a:r>
              <a:rPr sz="2400" spc="-23" dirty="0">
                <a:latin typeface="Vela Sans Bd"/>
                <a:cs typeface="Calibri"/>
              </a:rPr>
              <a:t>методов,</a:t>
            </a:r>
            <a:r>
              <a:rPr sz="2400" spc="-30" dirty="0">
                <a:latin typeface="Vela Sans Bd"/>
                <a:cs typeface="Calibri"/>
              </a:rPr>
              <a:t> </a:t>
            </a:r>
            <a:r>
              <a:rPr sz="2400" spc="-15" dirty="0">
                <a:latin typeface="Vela Sans Bd"/>
                <a:cs typeface="Calibri"/>
              </a:rPr>
              <a:t>запрещенных</a:t>
            </a:r>
            <a:r>
              <a:rPr sz="2400" spc="83" dirty="0">
                <a:latin typeface="Vela Sans Bd"/>
                <a:cs typeface="Calibri"/>
              </a:rPr>
              <a:t> </a:t>
            </a:r>
            <a:r>
              <a:rPr sz="2400" spc="-8" dirty="0">
                <a:latin typeface="Vela Sans Bd"/>
                <a:cs typeface="Calibri"/>
              </a:rPr>
              <a:t>для</a:t>
            </a:r>
            <a:endParaRPr sz="2400" dirty="0">
              <a:latin typeface="Vela Sans Bd"/>
              <a:cs typeface="Calibri"/>
            </a:endParaRPr>
          </a:p>
          <a:p>
            <a:pPr marL="288608"/>
            <a:r>
              <a:rPr sz="2400" spc="-8" dirty="0">
                <a:latin typeface="Vela Sans Bd"/>
                <a:cs typeface="Calibri"/>
              </a:rPr>
              <a:t>использования</a:t>
            </a:r>
            <a:r>
              <a:rPr sz="2400" spc="-83" dirty="0">
                <a:latin typeface="Vela Sans Bd"/>
                <a:cs typeface="Calibri"/>
              </a:rPr>
              <a:t> </a:t>
            </a:r>
            <a:r>
              <a:rPr sz="2400" dirty="0">
                <a:latin typeface="Vela Sans Bd"/>
                <a:cs typeface="Calibri"/>
              </a:rPr>
              <a:t>в</a:t>
            </a:r>
            <a:r>
              <a:rPr sz="2400" spc="-23" dirty="0">
                <a:latin typeface="Vela Sans Bd"/>
                <a:cs typeface="Calibri"/>
              </a:rPr>
              <a:t> </a:t>
            </a:r>
            <a:r>
              <a:rPr sz="2400" dirty="0" err="1">
                <a:latin typeface="Vela Sans Bd"/>
                <a:cs typeface="Calibri"/>
              </a:rPr>
              <a:t>спорт</a:t>
            </a:r>
            <a:endParaRPr lang="ru-RU" sz="2400" dirty="0">
              <a:latin typeface="Vela Sans Bd"/>
              <a:cs typeface="Calibri"/>
            </a:endParaRPr>
          </a:p>
          <a:p>
            <a:pPr marL="288608"/>
            <a:endParaRPr sz="2400" dirty="0">
              <a:latin typeface="Vela Sans Bd"/>
              <a:cs typeface="Calibri"/>
            </a:endParaRPr>
          </a:p>
          <a:p>
            <a:pPr marL="288608" marR="508635">
              <a:buFont typeface="Microsoft Sans Serif"/>
              <a:buChar char="•"/>
              <a:tabLst>
                <a:tab pos="486728" algn="l"/>
              </a:tabLst>
            </a:pPr>
            <a:r>
              <a:rPr lang="ru-RU" sz="2400" b="1" spc="-8" dirty="0">
                <a:latin typeface="Calibri"/>
                <a:cs typeface="Calibri"/>
              </a:rPr>
              <a:t> </a:t>
            </a:r>
            <a:r>
              <a:rPr sz="2400" b="1" spc="-8" dirty="0" err="1">
                <a:latin typeface="Vela Sans Bd"/>
                <a:cs typeface="Calibri"/>
              </a:rPr>
              <a:t>Статья</a:t>
            </a:r>
            <a:r>
              <a:rPr sz="2400" b="1" spc="-8" dirty="0">
                <a:latin typeface="Vela Sans Bd"/>
                <a:cs typeface="Calibri"/>
              </a:rPr>
              <a:t> 234 </a:t>
            </a:r>
            <a:r>
              <a:rPr sz="2400" spc="-8" dirty="0">
                <a:latin typeface="Vela Sans Bd"/>
                <a:cs typeface="Calibri"/>
              </a:rPr>
              <a:t>Незаконный оборот </a:t>
            </a:r>
            <a:r>
              <a:rPr sz="2400" dirty="0">
                <a:latin typeface="Vela Sans Bd"/>
                <a:cs typeface="Calibri"/>
              </a:rPr>
              <a:t> </a:t>
            </a:r>
            <a:r>
              <a:rPr sz="2400" spc="-15" dirty="0">
                <a:latin typeface="Vela Sans Bd"/>
                <a:cs typeface="Calibri"/>
              </a:rPr>
              <a:t>сильнодействующих</a:t>
            </a:r>
            <a:r>
              <a:rPr sz="2400" spc="-45" dirty="0">
                <a:latin typeface="Vela Sans Bd"/>
                <a:cs typeface="Calibri"/>
              </a:rPr>
              <a:t> </a:t>
            </a:r>
            <a:r>
              <a:rPr sz="2400" spc="-8" dirty="0">
                <a:latin typeface="Vela Sans Bd"/>
                <a:cs typeface="Calibri"/>
              </a:rPr>
              <a:t>или</a:t>
            </a:r>
            <a:r>
              <a:rPr sz="2400" spc="23" dirty="0">
                <a:latin typeface="Vela Sans Bd"/>
                <a:cs typeface="Calibri"/>
              </a:rPr>
              <a:t> </a:t>
            </a:r>
            <a:r>
              <a:rPr sz="2400" spc="-8" dirty="0">
                <a:latin typeface="Vela Sans Bd"/>
                <a:cs typeface="Calibri"/>
              </a:rPr>
              <a:t>ядовитых </a:t>
            </a:r>
            <a:r>
              <a:rPr sz="2400" spc="-585" dirty="0">
                <a:latin typeface="Vela Sans Bd"/>
                <a:cs typeface="Calibri"/>
              </a:rPr>
              <a:t> </a:t>
            </a:r>
            <a:r>
              <a:rPr sz="2400" spc="-15" dirty="0">
                <a:latin typeface="Vela Sans Bd"/>
                <a:cs typeface="Calibri"/>
              </a:rPr>
              <a:t>веществ</a:t>
            </a:r>
            <a:r>
              <a:rPr sz="2400" spc="60" dirty="0">
                <a:latin typeface="Vela Sans Bd"/>
                <a:cs typeface="Calibri"/>
              </a:rPr>
              <a:t> </a:t>
            </a:r>
            <a:r>
              <a:rPr sz="2400" dirty="0">
                <a:latin typeface="Vela Sans Bd"/>
                <a:cs typeface="Calibri"/>
              </a:rPr>
              <a:t>в </a:t>
            </a:r>
            <a:r>
              <a:rPr sz="2400" spc="-23" dirty="0" err="1">
                <a:latin typeface="Vela Sans Bd"/>
                <a:cs typeface="Calibri"/>
              </a:rPr>
              <a:t>целях</a:t>
            </a:r>
            <a:r>
              <a:rPr sz="2400" spc="-30" dirty="0">
                <a:latin typeface="Vela Sans Bd"/>
                <a:cs typeface="Calibri"/>
              </a:rPr>
              <a:t> </a:t>
            </a:r>
            <a:r>
              <a:rPr sz="2400" dirty="0" err="1">
                <a:latin typeface="Vela Sans Bd"/>
                <a:cs typeface="Calibri"/>
              </a:rPr>
              <a:t>сбыта</a:t>
            </a:r>
            <a:endParaRPr lang="ru-RU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279161"/>
      </p:ext>
    </p:extLst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71500"/>
            <a:ext cx="16764000" cy="677108"/>
          </a:xfrm>
        </p:spPr>
        <p:txBody>
          <a:bodyPr/>
          <a:lstStyle/>
          <a:p>
            <a:pPr algn="just"/>
            <a:r>
              <a:rPr lang="ru-RU" sz="4400" b="1" dirty="0">
                <a:solidFill>
                  <a:srgbClr val="FF0000"/>
                </a:solidFill>
              </a:rPr>
              <a:t>       </a:t>
            </a:r>
            <a:r>
              <a:rPr lang="ru-RU" sz="4400" b="1" dirty="0">
                <a:solidFill>
                  <a:srgbClr val="FF0000"/>
                </a:solidFill>
                <a:latin typeface="Vela Sans Bd" charset="0"/>
              </a:rPr>
              <a:t>ДИСКВАЛИФИКАЦИЯ          </a:t>
            </a:r>
            <a:r>
              <a:rPr lang="ru-RU" sz="4400" b="1" dirty="0">
                <a:solidFill>
                  <a:srgbClr val="61C76D"/>
                </a:solidFill>
                <a:latin typeface="Vela Sans Bd" charset="0"/>
              </a:rPr>
              <a:t>ВРЕМЕННОЕ ОТСТРАНЕНИЕ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372600" y="1697623"/>
            <a:ext cx="8077200" cy="4893647"/>
          </a:xfrm>
        </p:spPr>
        <p:txBody>
          <a:bodyPr/>
          <a:lstStyle/>
          <a:p>
            <a:pPr algn="just"/>
            <a:r>
              <a:rPr lang="ru-RU" sz="2000" b="1" dirty="0">
                <a:latin typeface="Vela Sans Bd" charset="0"/>
              </a:rPr>
              <a:t>         Временное отстранение - </a:t>
            </a:r>
            <a:r>
              <a:rPr lang="ru-RU" sz="2000" dirty="0">
                <a:latin typeface="Vela Sans Bd" charset="0"/>
              </a:rPr>
              <a:t>недопущение на определенное время спортсмена или иного лица к участию в спортивных соревнованиях или деятельности </a:t>
            </a:r>
            <a:r>
              <a:rPr lang="ru-RU" sz="2000" b="1" dirty="0">
                <a:solidFill>
                  <a:srgbClr val="FF0000"/>
                </a:solidFill>
                <a:latin typeface="Vela Sans Bd" charset="0"/>
              </a:rPr>
              <a:t>до вынесения окончательного решения</a:t>
            </a:r>
            <a:r>
              <a:rPr lang="ru-RU" sz="2000" dirty="0">
                <a:solidFill>
                  <a:srgbClr val="FF0000"/>
                </a:solidFill>
                <a:latin typeface="Vela Sans Bd" charset="0"/>
              </a:rPr>
              <a:t> </a:t>
            </a:r>
            <a:r>
              <a:rPr lang="ru-RU" sz="2000" dirty="0">
                <a:latin typeface="Vela Sans Bd" charset="0"/>
              </a:rPr>
              <a:t>на слушаниях гл. 12. ОАП</a:t>
            </a:r>
          </a:p>
          <a:p>
            <a:pPr algn="just"/>
            <a:endParaRPr lang="ru-RU" sz="2000" dirty="0">
              <a:latin typeface="Vela Sans Bd" charset="0"/>
            </a:endParaRPr>
          </a:p>
          <a:p>
            <a:pPr algn="just"/>
            <a:endParaRPr lang="ru-RU" sz="2000" dirty="0">
              <a:latin typeface="Vela Sans Bd" charset="0"/>
            </a:endParaRPr>
          </a:p>
          <a:p>
            <a:pPr algn="just"/>
            <a:r>
              <a:rPr lang="ru-RU" sz="2000" dirty="0">
                <a:latin typeface="Vela Sans Bd" charset="0"/>
              </a:rPr>
              <a:t>         Ни один спортсмен или иное лицо, в отношении которых были применены дисквалификация или временное отстранение, </a:t>
            </a:r>
            <a:r>
              <a:rPr lang="ru-RU" sz="2000" dirty="0">
                <a:solidFill>
                  <a:srgbClr val="FF0000"/>
                </a:solidFill>
                <a:latin typeface="Vela Sans Bd" charset="0"/>
              </a:rPr>
              <a:t>не имеют права во время срока дисквалификации или временного отстранения </a:t>
            </a:r>
            <a:r>
              <a:rPr lang="ru-RU" sz="2000" dirty="0">
                <a:latin typeface="Vela Sans Bd" charset="0"/>
              </a:rPr>
              <a:t>участвовать </a:t>
            </a:r>
            <a:r>
              <a:rPr lang="ru-RU" sz="2000" b="1" dirty="0">
                <a:latin typeface="Vela Sans Bd" charset="0"/>
              </a:rPr>
              <a:t>в каком-либо качестве в спортивных соревнованиях или иной деятельности, связанной со спортом</a:t>
            </a:r>
            <a:r>
              <a:rPr lang="ru-RU" sz="2000" dirty="0">
                <a:latin typeface="Vela Sans Bd" charset="0"/>
              </a:rPr>
              <a:t> (</a:t>
            </a:r>
            <a:r>
              <a:rPr lang="ru-RU" dirty="0">
                <a:latin typeface="Vela Sans Bd" charset="0"/>
              </a:rPr>
              <a:t>за исключением специальных антидопинговых образовательных или реабилитационных программ</a:t>
            </a:r>
            <a:r>
              <a:rPr lang="ru-RU" sz="2000" dirty="0">
                <a:latin typeface="Vela Sans Bd" charset="0"/>
              </a:rPr>
              <a:t>)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219200" y="1790220"/>
            <a:ext cx="7002780" cy="4555093"/>
          </a:xfrm>
        </p:spPr>
        <p:txBody>
          <a:bodyPr/>
          <a:lstStyle/>
          <a:p>
            <a:pPr algn="just"/>
            <a:r>
              <a:rPr lang="ru-RU" sz="2000" b="1" dirty="0">
                <a:latin typeface="Vela Sans Bd" charset="0"/>
              </a:rPr>
              <a:t>         Дисквалификация </a:t>
            </a:r>
            <a:r>
              <a:rPr lang="ru-RU" sz="2000" dirty="0">
                <a:latin typeface="Vela Sans Bd" charset="0"/>
              </a:rPr>
              <a:t>- отстранение в связи с нарушением Правил спортсмена или иного лица на определенный срок от участия в любых спортивных соревнованиях или иной деятельности или отказ в предоставлении финансирования, как это предусмотрено пунктом 12.14 ОАП</a:t>
            </a:r>
          </a:p>
          <a:p>
            <a:pPr algn="just"/>
            <a:endParaRPr lang="ru-RU" sz="2000" dirty="0">
              <a:latin typeface="Vela Sans Bd" charset="0"/>
            </a:endParaRPr>
          </a:p>
          <a:p>
            <a:pPr algn="just"/>
            <a:endParaRPr lang="ru-RU" sz="2000" dirty="0">
              <a:latin typeface="Vela Sans Bd" charset="0"/>
            </a:endParaRPr>
          </a:p>
          <a:p>
            <a:pPr algn="just"/>
            <a:r>
              <a:rPr lang="ru-RU" sz="2000" b="1" dirty="0">
                <a:latin typeface="Vela Sans Bd" charset="0"/>
              </a:rPr>
              <a:t>         К завершению срока дисквалификации спортсмен или иное лицо </a:t>
            </a:r>
            <a:r>
              <a:rPr lang="ru-RU" sz="2000" b="1" dirty="0">
                <a:solidFill>
                  <a:srgbClr val="FF0000"/>
                </a:solidFill>
                <a:latin typeface="Vela Sans Bd" charset="0"/>
              </a:rPr>
              <a:t>должны пройти образовательную программу РУСАДА для дисквалифицированных лиц </a:t>
            </a:r>
            <a:r>
              <a:rPr lang="ru-RU" sz="2000" b="1" dirty="0">
                <a:latin typeface="Vela Sans Bd" charset="0"/>
              </a:rPr>
              <a:t>и получить сертификат             </a:t>
            </a:r>
            <a:r>
              <a:rPr lang="ru-RU" sz="2000" dirty="0">
                <a:latin typeface="Vela Sans Bd" charset="0"/>
              </a:rPr>
              <a:t>(МС по образованию, ст. 19.4.1. ОАП)</a:t>
            </a: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5" name="object 3"/>
          <p:cNvSpPr/>
          <p:nvPr/>
        </p:nvSpPr>
        <p:spPr>
          <a:xfrm>
            <a:off x="3657600" y="6951882"/>
            <a:ext cx="10591800" cy="2495550"/>
          </a:xfrm>
          <a:custGeom>
            <a:avLst/>
            <a:gdLst/>
            <a:ahLst/>
            <a:cxnLst/>
            <a:rect l="l" t="t" r="r" b="b"/>
            <a:pathLst>
              <a:path w="7753350" h="2495550">
                <a:moveTo>
                  <a:pt x="7362477" y="2495549"/>
                </a:moveTo>
                <a:lnTo>
                  <a:pt x="390816" y="2495549"/>
                </a:lnTo>
                <a:lnTo>
                  <a:pt x="341890" y="2492499"/>
                </a:lnTo>
                <a:lnTo>
                  <a:pt x="294750" y="2483594"/>
                </a:lnTo>
                <a:lnTo>
                  <a:pt x="249767" y="2469204"/>
                </a:lnTo>
                <a:lnTo>
                  <a:pt x="207310" y="2449700"/>
                </a:lnTo>
                <a:lnTo>
                  <a:pt x="167750" y="2425451"/>
                </a:lnTo>
                <a:lnTo>
                  <a:pt x="131458" y="2396828"/>
                </a:lnTo>
                <a:lnTo>
                  <a:pt x="98803" y="2364200"/>
                </a:lnTo>
                <a:lnTo>
                  <a:pt x="70156" y="2327937"/>
                </a:lnTo>
                <a:lnTo>
                  <a:pt x="45887" y="2288410"/>
                </a:lnTo>
                <a:lnTo>
                  <a:pt x="26367" y="2245988"/>
                </a:lnTo>
                <a:lnTo>
                  <a:pt x="11965" y="2201042"/>
                </a:lnTo>
                <a:lnTo>
                  <a:pt x="3053" y="2153941"/>
                </a:lnTo>
                <a:lnTo>
                  <a:pt x="0" y="2105055"/>
                </a:lnTo>
                <a:lnTo>
                  <a:pt x="0" y="390494"/>
                </a:lnTo>
                <a:lnTo>
                  <a:pt x="3053" y="341608"/>
                </a:lnTo>
                <a:lnTo>
                  <a:pt x="11965" y="294507"/>
                </a:lnTo>
                <a:lnTo>
                  <a:pt x="26367" y="249561"/>
                </a:lnTo>
                <a:lnTo>
                  <a:pt x="45887" y="207139"/>
                </a:lnTo>
                <a:lnTo>
                  <a:pt x="70156" y="167612"/>
                </a:lnTo>
                <a:lnTo>
                  <a:pt x="98803" y="131349"/>
                </a:lnTo>
                <a:lnTo>
                  <a:pt x="131458" y="98721"/>
                </a:lnTo>
                <a:lnTo>
                  <a:pt x="167750" y="70098"/>
                </a:lnTo>
                <a:lnTo>
                  <a:pt x="207310" y="45849"/>
                </a:lnTo>
                <a:lnTo>
                  <a:pt x="249767" y="26345"/>
                </a:lnTo>
                <a:lnTo>
                  <a:pt x="294750" y="11955"/>
                </a:lnTo>
                <a:lnTo>
                  <a:pt x="341890" y="3050"/>
                </a:lnTo>
                <a:lnTo>
                  <a:pt x="390816" y="0"/>
                </a:lnTo>
                <a:lnTo>
                  <a:pt x="7362477" y="0"/>
                </a:lnTo>
                <a:lnTo>
                  <a:pt x="7411403" y="3050"/>
                </a:lnTo>
                <a:lnTo>
                  <a:pt x="7458543" y="11955"/>
                </a:lnTo>
                <a:lnTo>
                  <a:pt x="7503527" y="26345"/>
                </a:lnTo>
                <a:lnTo>
                  <a:pt x="7545983" y="45849"/>
                </a:lnTo>
                <a:lnTo>
                  <a:pt x="7585543" y="70098"/>
                </a:lnTo>
                <a:lnTo>
                  <a:pt x="7621836" y="98721"/>
                </a:lnTo>
                <a:lnTo>
                  <a:pt x="7654491" y="131349"/>
                </a:lnTo>
                <a:lnTo>
                  <a:pt x="7683138" y="167612"/>
                </a:lnTo>
                <a:lnTo>
                  <a:pt x="7707406" y="207139"/>
                </a:lnTo>
                <a:lnTo>
                  <a:pt x="7726927" y="249561"/>
                </a:lnTo>
                <a:lnTo>
                  <a:pt x="7741328" y="294507"/>
                </a:lnTo>
                <a:lnTo>
                  <a:pt x="7750241" y="341608"/>
                </a:lnTo>
                <a:lnTo>
                  <a:pt x="7753294" y="390494"/>
                </a:lnTo>
                <a:lnTo>
                  <a:pt x="7753294" y="2105055"/>
                </a:lnTo>
                <a:lnTo>
                  <a:pt x="7750241" y="2153941"/>
                </a:lnTo>
                <a:lnTo>
                  <a:pt x="7741328" y="2201042"/>
                </a:lnTo>
                <a:lnTo>
                  <a:pt x="7726927" y="2245988"/>
                </a:lnTo>
                <a:lnTo>
                  <a:pt x="7707406" y="2288410"/>
                </a:lnTo>
                <a:lnTo>
                  <a:pt x="7683138" y="2327937"/>
                </a:lnTo>
                <a:lnTo>
                  <a:pt x="7654491" y="2364200"/>
                </a:lnTo>
                <a:lnTo>
                  <a:pt x="7621836" y="2396828"/>
                </a:lnTo>
                <a:lnTo>
                  <a:pt x="7585543" y="2425451"/>
                </a:lnTo>
                <a:lnTo>
                  <a:pt x="7545983" y="2449700"/>
                </a:lnTo>
                <a:lnTo>
                  <a:pt x="7503527" y="2469204"/>
                </a:lnTo>
                <a:lnTo>
                  <a:pt x="7458543" y="2483594"/>
                </a:lnTo>
                <a:lnTo>
                  <a:pt x="7411403" y="2492499"/>
                </a:lnTo>
                <a:lnTo>
                  <a:pt x="7362477" y="2495549"/>
                </a:lnTo>
                <a:close/>
              </a:path>
            </a:pathLst>
          </a:custGeom>
          <a:solidFill>
            <a:srgbClr val="6063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/>
          </p:cNvSpPr>
          <p:nvPr/>
        </p:nvSpPr>
        <p:spPr>
          <a:xfrm>
            <a:off x="4089400" y="7430213"/>
            <a:ext cx="10134600" cy="201721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lvl="1" indent="-457200">
              <a:buFont typeface="Arial" panose="020B0604020202020204" pitchFamily="34" charset="0"/>
              <a:buChar char="•"/>
            </a:pPr>
            <a:r>
              <a:rPr lang="ru-RU" sz="2800" b="1" kern="0" spc="35" dirty="0">
                <a:solidFill>
                  <a:schemeClr val="bg1"/>
                </a:solidFill>
                <a:latin typeface="+mj-lt"/>
                <a:cs typeface="Roboto"/>
              </a:rPr>
              <a:t>Контролировать исполнение решений</a:t>
            </a:r>
            <a:endParaRPr lang="ru-RU" sz="4000" b="1" kern="0" spc="35" dirty="0">
              <a:solidFill>
                <a:schemeClr val="bg1"/>
              </a:solidFill>
              <a:latin typeface="+mj-lt"/>
              <a:cs typeface="Roboto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ru-RU" sz="2800" b="1" kern="0" spc="35" dirty="0">
                <a:solidFill>
                  <a:schemeClr val="bg1"/>
                </a:solidFill>
                <a:latin typeface="+mj-lt"/>
                <a:cs typeface="Roboto"/>
              </a:rPr>
              <a:t>Проверять списки кандидатов в сборные команды РБ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ru-RU" sz="2800" b="1" kern="0" spc="35" dirty="0">
                <a:solidFill>
                  <a:schemeClr val="bg1"/>
                </a:solidFill>
                <a:latin typeface="+mj-lt"/>
                <a:cs typeface="Roboto"/>
              </a:rPr>
              <a:t>Вести базу данных дисквалифицированных лиц</a:t>
            </a:r>
          </a:p>
          <a:p>
            <a:pPr algn="ctr"/>
            <a:endParaRPr lang="ru-RU" sz="4300" b="1" kern="0" spc="35" dirty="0">
              <a:solidFill>
                <a:schemeClr val="bg1"/>
              </a:solidFill>
              <a:latin typeface="+mj-lt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91555951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36902936"/>
              </p:ext>
            </p:extLst>
          </p:nvPr>
        </p:nvGraphicFramePr>
        <p:xfrm>
          <a:off x="-76200" y="0"/>
          <a:ext cx="18364200" cy="1028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1873507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5705"/>
            <a:ext cx="1821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schemeClr val="bg1"/>
                </a:solidFill>
                <a:latin typeface="Vela Sans Bd" charset="0"/>
                <a:cs typeface="Times New Roman" panose="02020603050405020304" pitchFamily="18" charset="0"/>
              </a:rPr>
              <a:t>СОВЕРШЕНСТВОВАНИЕ</a:t>
            </a:r>
          </a:p>
          <a:p>
            <a:pPr lvl="0" algn="ctr"/>
            <a:r>
              <a:rPr lang="ru-RU" sz="3600" dirty="0">
                <a:solidFill>
                  <a:schemeClr val="bg1"/>
                </a:solidFill>
                <a:latin typeface="Vela Sans Bd" charset="0"/>
                <a:cs typeface="Times New Roman" panose="02020603050405020304" pitchFamily="18" charset="0"/>
              </a:rPr>
              <a:t>антидопинговой политики в Республике Башкортостан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010F279-54DD-3968-2D68-3E9FA0909233}"/>
              </a:ext>
            </a:extLst>
          </p:cNvPr>
          <p:cNvSpPr/>
          <p:nvPr/>
        </p:nvSpPr>
        <p:spPr>
          <a:xfrm>
            <a:off x="2209800" y="2095500"/>
            <a:ext cx="13868400" cy="1752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E1DD59-7456-6B86-13ED-32EEDF393021}"/>
              </a:ext>
            </a:extLst>
          </p:cNvPr>
          <p:cNvSpPr txBox="1"/>
          <p:nvPr/>
        </p:nvSpPr>
        <p:spPr>
          <a:xfrm>
            <a:off x="4191000" y="2389882"/>
            <a:ext cx="8915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6063DA"/>
                </a:solidFill>
                <a:latin typeface="Vela Sans Bd" charset="0"/>
                <a:cs typeface="Times New Roman" panose="02020603050405020304" pitchFamily="18" charset="0"/>
              </a:rPr>
              <a:t>I. </a:t>
            </a:r>
            <a:r>
              <a:rPr lang="ru-RU" sz="2800" b="1" dirty="0">
                <a:solidFill>
                  <a:srgbClr val="6063DA"/>
                </a:solidFill>
                <a:latin typeface="Vela Sans Bd" charset="0"/>
                <a:cs typeface="Times New Roman" panose="02020603050405020304" pitchFamily="18" charset="0"/>
              </a:rPr>
              <a:t>Приказ Минспорта РФ № 977 от 15.12.2021 г. (порядок информирования субъектов РФ)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716E23C-E880-E417-B4C7-20C2BDAB078C}"/>
              </a:ext>
            </a:extLst>
          </p:cNvPr>
          <p:cNvSpPr/>
          <p:nvPr/>
        </p:nvSpPr>
        <p:spPr>
          <a:xfrm>
            <a:off x="2362200" y="2209800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DB5DC9C-87D1-8719-2EDB-D63207635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26" y="2494526"/>
            <a:ext cx="954548" cy="9545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D8CD838-9769-506E-2F05-90F246E3AC50}"/>
              </a:ext>
            </a:extLst>
          </p:cNvPr>
          <p:cNvSpPr/>
          <p:nvPr/>
        </p:nvSpPr>
        <p:spPr>
          <a:xfrm>
            <a:off x="2209800" y="4102100"/>
            <a:ext cx="13868400" cy="1752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9CEE6C-1D89-A6C1-E0E5-00CC8E70884E}"/>
              </a:ext>
            </a:extLst>
          </p:cNvPr>
          <p:cNvSpPr txBox="1"/>
          <p:nvPr/>
        </p:nvSpPr>
        <p:spPr>
          <a:xfrm>
            <a:off x="4191000" y="4429373"/>
            <a:ext cx="8915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6063DA"/>
                </a:solidFill>
                <a:latin typeface="Vela Sans Bd" charset="0"/>
                <a:cs typeface="Times New Roman" panose="02020603050405020304" pitchFamily="18" charset="0"/>
              </a:rPr>
              <a:t>II. </a:t>
            </a:r>
            <a:r>
              <a:rPr lang="ru-RU" sz="2800" b="1" dirty="0">
                <a:solidFill>
                  <a:srgbClr val="6063DA"/>
                </a:solidFill>
                <a:latin typeface="Vela Sans Bd" charset="0"/>
                <a:cs typeface="Times New Roman" panose="02020603050405020304" pitchFamily="18" charset="0"/>
              </a:rPr>
              <a:t>Приказ Минспорта РФ № 998 от 20.12.2021 г. (ведение антидопинговой политики)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D2B6A182-82CF-46E5-5C46-1274FE44FFED}"/>
              </a:ext>
            </a:extLst>
          </p:cNvPr>
          <p:cNvSpPr/>
          <p:nvPr/>
        </p:nvSpPr>
        <p:spPr>
          <a:xfrm>
            <a:off x="2362200" y="4205982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A971A95-E941-E607-588D-EA03E396A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56" y="4424838"/>
            <a:ext cx="1086289" cy="108628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E15751E-FDEA-1CCD-3017-5FEA2DDF35C3}"/>
              </a:ext>
            </a:extLst>
          </p:cNvPr>
          <p:cNvSpPr/>
          <p:nvPr/>
        </p:nvSpPr>
        <p:spPr>
          <a:xfrm>
            <a:off x="2209800" y="8115300"/>
            <a:ext cx="13868400" cy="1752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A1B597-3C69-0D86-8A93-6548076E56BD}"/>
              </a:ext>
            </a:extLst>
          </p:cNvPr>
          <p:cNvSpPr txBox="1"/>
          <p:nvPr/>
        </p:nvSpPr>
        <p:spPr>
          <a:xfrm>
            <a:off x="4191000" y="8299102"/>
            <a:ext cx="11506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6063DA"/>
                </a:solidFill>
                <a:latin typeface="Vela Sans Bd" charset="0"/>
                <a:cs typeface="Times New Roman" panose="02020603050405020304" pitchFamily="18" charset="0"/>
              </a:rPr>
              <a:t>IV. </a:t>
            </a:r>
            <a:r>
              <a:rPr lang="ru-RU" sz="2400" b="1" dirty="0">
                <a:solidFill>
                  <a:srgbClr val="6063DA"/>
                </a:solidFill>
                <a:latin typeface="Vela Sans Bd" charset="0"/>
                <a:cs typeface="Times New Roman" panose="02020603050405020304" pitchFamily="18" charset="0"/>
              </a:rPr>
              <a:t>Комплекс мер, направленных на совершенствование организации антидопинговой деятельности в Республике Башкортостан и формирование культуры нулевой терпимости к допингу от 21.06.2022 г.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E5FF84C4-3176-E4F0-3872-C643B77872AB}"/>
              </a:ext>
            </a:extLst>
          </p:cNvPr>
          <p:cNvSpPr/>
          <p:nvPr/>
        </p:nvSpPr>
        <p:spPr>
          <a:xfrm>
            <a:off x="2362200" y="8229599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836D90B-1BFB-B8D0-36B2-1385DE3DB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57" y="8452756"/>
            <a:ext cx="1077687" cy="1077687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1BDFC23-B102-117E-2758-729FFAC7C176}"/>
              </a:ext>
            </a:extLst>
          </p:cNvPr>
          <p:cNvSpPr/>
          <p:nvPr/>
        </p:nvSpPr>
        <p:spPr>
          <a:xfrm>
            <a:off x="2209800" y="6108700"/>
            <a:ext cx="13868400" cy="1752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60F8E9-7C5B-102C-30BA-0775BFA0CD05}"/>
              </a:ext>
            </a:extLst>
          </p:cNvPr>
          <p:cNvSpPr txBox="1"/>
          <p:nvPr/>
        </p:nvSpPr>
        <p:spPr>
          <a:xfrm>
            <a:off x="4191000" y="6292502"/>
            <a:ext cx="1097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6063DA"/>
                </a:solidFill>
                <a:latin typeface="Vela Sans Bd" charset="0"/>
                <a:cs typeface="Times New Roman" panose="02020603050405020304" pitchFamily="18" charset="0"/>
              </a:rPr>
              <a:t>III. </a:t>
            </a:r>
            <a:r>
              <a:rPr lang="ru-RU" sz="2400" b="1" dirty="0">
                <a:solidFill>
                  <a:srgbClr val="6063DA"/>
                </a:solidFill>
                <a:latin typeface="Vela Sans Bd" charset="0"/>
                <a:cs typeface="Times New Roman" panose="02020603050405020304" pitchFamily="18" charset="0"/>
              </a:rPr>
              <a:t>Соглашение между Министерством спорта РФ и Правительством Республики Башкортостан о сотрудничестве и взаимодействии по предотвращению допинга в спорте и борьбе с ним от 21.02.2022 г.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86EED85-B87B-36FF-4CC0-96853D943B0A}"/>
              </a:ext>
            </a:extLst>
          </p:cNvPr>
          <p:cNvSpPr/>
          <p:nvPr/>
        </p:nvSpPr>
        <p:spPr>
          <a:xfrm>
            <a:off x="2362200" y="6223000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11D20E1-39FB-3460-C630-742B8E622C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4516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74540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FE9A30-D958-40B7-BD36-78CD0AEF0142}"/>
              </a:ext>
            </a:extLst>
          </p:cNvPr>
          <p:cNvSpPr/>
          <p:nvPr/>
        </p:nvSpPr>
        <p:spPr>
          <a:xfrm>
            <a:off x="0" y="2095500"/>
            <a:ext cx="18288000" cy="8191500"/>
          </a:xfrm>
          <a:prstGeom prst="rect">
            <a:avLst/>
          </a:prstGeom>
          <a:solidFill>
            <a:srgbClr val="635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bg1"/>
              </a:solidFill>
              <a:latin typeface="Vela Sans SemBd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47700"/>
            <a:ext cx="17602200" cy="923330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rgbClr val="61C76D"/>
                </a:solidFill>
                <a:latin typeface="Vela Sans SemBd" charset="0"/>
              </a:rPr>
              <a:t>КОМПЛЕКС МЕР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552700"/>
            <a:ext cx="17221200" cy="8617744"/>
          </a:xfrm>
        </p:spPr>
        <p:txBody>
          <a:bodyPr/>
          <a:lstStyle/>
          <a:p>
            <a:pPr marL="0" lvl="8" algn="l"/>
            <a:endParaRPr lang="ru-RU" sz="3200" dirty="0">
              <a:solidFill>
                <a:schemeClr val="bg1"/>
              </a:solidFill>
            </a:endParaRPr>
          </a:p>
          <a:p>
            <a:pPr marL="266700" lvl="8" indent="-2667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Vela Sans Bd" charset="0"/>
              </a:rPr>
              <a:t>Ежегодное прохождение </a:t>
            </a:r>
            <a:r>
              <a:rPr lang="ru-RU" sz="3200" u="sng" dirty="0">
                <a:solidFill>
                  <a:schemeClr val="bg1"/>
                </a:solidFill>
                <a:latin typeface="Vela Sans Bd" charset="0"/>
              </a:rPr>
              <a:t>онлайн-курса</a:t>
            </a:r>
          </a:p>
          <a:p>
            <a:pPr marL="266700" lvl="8" indent="-2667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u="sng" dirty="0">
                <a:solidFill>
                  <a:schemeClr val="bg1"/>
                </a:solidFill>
                <a:latin typeface="Vela Sans Bd" charset="0"/>
              </a:rPr>
              <a:t>Сертификат</a:t>
            </a:r>
            <a:r>
              <a:rPr lang="ru-RU" sz="3200" dirty="0">
                <a:solidFill>
                  <a:schemeClr val="bg1"/>
                </a:solidFill>
                <a:latin typeface="Vela Sans Bd" charset="0"/>
              </a:rPr>
              <a:t> РУСАДА в Положениях о региональных соревнованиях</a:t>
            </a:r>
          </a:p>
          <a:p>
            <a:pPr marL="266700" lvl="8" indent="-2667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Vela Sans Bd" charset="0"/>
              </a:rPr>
              <a:t>Актуализация справочных материалов на </a:t>
            </a:r>
            <a:r>
              <a:rPr lang="ru-RU" sz="3200" u="sng" dirty="0">
                <a:solidFill>
                  <a:schemeClr val="bg1"/>
                </a:solidFill>
                <a:latin typeface="Vela Sans Bd" charset="0"/>
              </a:rPr>
              <a:t>стендах, сайтах</a:t>
            </a:r>
          </a:p>
          <a:p>
            <a:pPr marL="266700" lvl="8" indent="-2667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u="sng" dirty="0">
                <a:solidFill>
                  <a:schemeClr val="bg1"/>
                </a:solidFill>
                <a:latin typeface="Vela Sans Bd" charset="0"/>
              </a:rPr>
              <a:t>Информационно-образовательная деятельность (семинары)</a:t>
            </a:r>
          </a:p>
          <a:p>
            <a:pPr marL="266700" lvl="8" indent="-2667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Vela Sans Bd" charset="0"/>
              </a:rPr>
              <a:t>Проверка знаний антидопингового законодательства </a:t>
            </a:r>
            <a:r>
              <a:rPr lang="ru-RU" sz="3200" u="sng" dirty="0">
                <a:solidFill>
                  <a:schemeClr val="bg1"/>
                </a:solidFill>
                <a:latin typeface="Vela Sans Bd" charset="0"/>
              </a:rPr>
              <a:t>членов сборных команд РБ</a:t>
            </a:r>
          </a:p>
          <a:p>
            <a:pPr marL="266700" lvl="8" indent="-2667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Vela Sans Bd" charset="0"/>
              </a:rPr>
              <a:t>Актуализация</a:t>
            </a:r>
            <a:r>
              <a:rPr lang="ru-RU" sz="3200" dirty="0">
                <a:solidFill>
                  <a:schemeClr val="bg1"/>
                </a:solidFill>
                <a:latin typeface="Vela Sans Bd" charset="0"/>
              </a:rPr>
              <a:t> раздела «Антидопинговое обеспечение» в </a:t>
            </a:r>
            <a:r>
              <a:rPr lang="ru-RU" sz="3200" u="sng" dirty="0">
                <a:solidFill>
                  <a:schemeClr val="bg1"/>
                </a:solidFill>
                <a:latin typeface="Vela Sans Bd" charset="0"/>
              </a:rPr>
              <a:t>программах спортивной подготовки</a:t>
            </a:r>
          </a:p>
          <a:p>
            <a:pPr marL="266700" lvl="8" indent="-266700" algn="l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Vela Sans Bd" charset="0"/>
              </a:rPr>
              <a:t>Принятие мер с учетом актуализации законодательства</a:t>
            </a:r>
          </a:p>
          <a:p>
            <a:pPr marL="266700" lvl="8" indent="-266700" algn="l">
              <a:buFont typeface="Arial" panose="020B0604020202020204" pitchFamily="34" charset="0"/>
              <a:buChar char="•"/>
            </a:pP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8" algn="l"/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8" algn="l"/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8" algn="l"/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266700" lvl="8" indent="-266700" algn="l"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34660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FE9A30-D958-40B7-BD36-78CD0AEF0142}"/>
              </a:ext>
            </a:extLst>
          </p:cNvPr>
          <p:cNvSpPr/>
          <p:nvPr/>
        </p:nvSpPr>
        <p:spPr>
          <a:xfrm>
            <a:off x="4953000" y="0"/>
            <a:ext cx="13335000" cy="10287000"/>
          </a:xfrm>
          <a:prstGeom prst="rect">
            <a:avLst/>
          </a:prstGeom>
          <a:solidFill>
            <a:srgbClr val="635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Всемирный антидопинговый кодекс"/>
          <p:cNvSpPr>
            <a:spLocks noChangeAspect="1" noChangeArrowheads="1"/>
          </p:cNvSpPr>
          <p:nvPr/>
        </p:nvSpPr>
        <p:spPr bwMode="auto">
          <a:xfrm>
            <a:off x="1295400" y="419094"/>
            <a:ext cx="2209800" cy="220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0" t="15598" r="26485" b="5661"/>
          <a:stretch/>
        </p:blipFill>
        <p:spPr>
          <a:xfrm>
            <a:off x="12389550" y="1638300"/>
            <a:ext cx="4717611" cy="6448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D260EB-82EC-4513-A936-924369B6C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55" y="1594296"/>
            <a:ext cx="4876802" cy="6587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Новая заметка.jpeg" descr="Новая заметка.jpeg">
            <a:extLst>
              <a:ext uri="{FF2B5EF4-FFF2-40B4-BE49-F238E27FC236}">
                <a16:creationId xmlns:a16="http://schemas.microsoft.com/office/drawing/2014/main" id="{D541139E-78D4-4B7E-8F2E-2F7643130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60" y="1589834"/>
            <a:ext cx="4770140" cy="6592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0614121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4152900"/>
            <a:ext cx="16344900" cy="5078313"/>
          </a:xfrm>
          <a:prstGeom prst="rect">
            <a:avLst/>
          </a:prstGeom>
          <a:ln>
            <a:solidFill>
              <a:srgbClr val="6063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2000" dirty="0">
              <a:latin typeface="Vela Sans Bd" charset="0"/>
            </a:endParaRPr>
          </a:p>
          <a:p>
            <a:pPr algn="just"/>
            <a:r>
              <a:rPr lang="ru-RU" sz="2400" dirty="0">
                <a:latin typeface="Vela Sans Bd" charset="0"/>
              </a:rPr>
              <a:t>Организация, реализующая дополнительные образовательные программы спортивной подготовки, </a:t>
            </a:r>
            <a:r>
              <a:rPr lang="ru-RU" sz="2400" b="1" dirty="0">
                <a:solidFill>
                  <a:srgbClr val="FF0000"/>
                </a:solidFill>
                <a:latin typeface="Vela Sans Bd" charset="0"/>
              </a:rPr>
              <a:t>ОБЯЗАНА</a:t>
            </a:r>
            <a:r>
              <a:rPr lang="ru-RU" sz="2400" dirty="0">
                <a:latin typeface="Vela Sans Bd" charset="0"/>
              </a:rPr>
              <a:t>:</a:t>
            </a:r>
          </a:p>
          <a:p>
            <a:pPr algn="just"/>
            <a:endParaRPr lang="ru-RU" sz="2000" dirty="0">
              <a:latin typeface="Vela Sans Bd" charset="0"/>
            </a:endParaRPr>
          </a:p>
          <a:p>
            <a:pPr algn="just"/>
            <a:r>
              <a:rPr lang="ru-RU" sz="2000" dirty="0">
                <a:latin typeface="Vela Sans Bd" charset="0"/>
              </a:rPr>
              <a:t>4) </a:t>
            </a:r>
            <a:r>
              <a:rPr lang="ru-RU" sz="2000" b="1" dirty="0">
                <a:solidFill>
                  <a:srgbClr val="FF0000"/>
                </a:solidFill>
                <a:latin typeface="Vela Sans Bd" charset="0"/>
              </a:rPr>
              <a:t>реализовывать меры по предотвращению допинга в спорте и борьбе с ним</a:t>
            </a:r>
            <a:r>
              <a:rPr lang="ru-RU" sz="2000" dirty="0">
                <a:latin typeface="Vela Sans Bd" charset="0"/>
              </a:rPr>
              <a:t>, в том числе ежегодно </a:t>
            </a:r>
            <a:r>
              <a:rPr lang="ru-RU" sz="2000" u="sng" dirty="0">
                <a:latin typeface="Vela Sans Bd" charset="0"/>
              </a:rPr>
              <a:t>проводить с обучающимися </a:t>
            </a:r>
            <a:r>
              <a:rPr lang="ru-RU" sz="2000" dirty="0">
                <a:latin typeface="Vela Sans Bd" charset="0"/>
              </a:rPr>
              <a:t>по дополнительным образовательным программам спортивной подготовки занятия по доведению до сведения обучающихся информации о последствиях допинга в спорте для здоровья спортсменов, об ответственности за нарушение антидопинговых правил; </a:t>
            </a:r>
          </a:p>
          <a:p>
            <a:pPr algn="just"/>
            <a:endParaRPr lang="ru-RU" sz="2000" dirty="0">
              <a:latin typeface="Vela Sans Bd" charset="0"/>
            </a:endParaRPr>
          </a:p>
          <a:p>
            <a:pPr algn="just"/>
            <a:r>
              <a:rPr lang="ru-RU" sz="2000" dirty="0">
                <a:latin typeface="Vela Sans Bd" charset="0"/>
              </a:rPr>
              <a:t>5) </a:t>
            </a:r>
            <a:r>
              <a:rPr lang="ru-RU" sz="2000" u="sng" dirty="0">
                <a:latin typeface="Vela Sans Bd" charset="0"/>
              </a:rPr>
              <a:t>знакомить</a:t>
            </a:r>
            <a:r>
              <a:rPr lang="ru-RU" sz="2000" dirty="0">
                <a:latin typeface="Vela Sans Bd" charset="0"/>
              </a:rPr>
              <a:t> обучающихся по дополнительным образовательным программам спортивной подготовки </a:t>
            </a:r>
            <a:r>
              <a:rPr lang="ru-RU" sz="2000" u="sng" dirty="0">
                <a:latin typeface="Vela Sans Bd" charset="0"/>
              </a:rPr>
              <a:t>под роспись </a:t>
            </a:r>
            <a:r>
              <a:rPr lang="ru-RU" sz="2000" dirty="0">
                <a:latin typeface="Vela Sans Bd" charset="0"/>
              </a:rPr>
              <a:t>с локальными нормативными актами, связанными с осуществлением спортивной подготовки, а также с </a:t>
            </a:r>
            <a:r>
              <a:rPr lang="ru-RU" sz="2000" b="1" dirty="0">
                <a:solidFill>
                  <a:srgbClr val="FF0000"/>
                </a:solidFill>
                <a:latin typeface="Vela Sans Bd" charset="0"/>
              </a:rPr>
              <a:t>антидопинговыми правилами </a:t>
            </a:r>
            <a:r>
              <a:rPr lang="ru-RU" sz="2000" dirty="0">
                <a:latin typeface="Vela Sans Bd" charset="0"/>
              </a:rPr>
              <a:t>по соответствующим виду или видам спорта; </a:t>
            </a:r>
          </a:p>
          <a:p>
            <a:pPr algn="just"/>
            <a:endParaRPr lang="ru-RU" sz="2000" dirty="0">
              <a:latin typeface="Vela Sans Bd" charset="0"/>
            </a:endParaRPr>
          </a:p>
          <a:p>
            <a:pPr algn="just"/>
            <a:r>
              <a:rPr lang="ru-RU" sz="2000" dirty="0">
                <a:latin typeface="Vela Sans Bd" charset="0"/>
              </a:rPr>
              <a:t>7) </a:t>
            </a:r>
            <a:r>
              <a:rPr lang="ru-RU" sz="2000" u="sng" dirty="0">
                <a:latin typeface="Vela Sans Bd" charset="0"/>
              </a:rPr>
              <a:t>знакомить</a:t>
            </a:r>
            <a:r>
              <a:rPr lang="ru-RU" sz="2000" dirty="0">
                <a:latin typeface="Vela Sans Bd" charset="0"/>
              </a:rPr>
              <a:t> обучающихся по дополнительным образовательным программам спортивной подготовки, участвующих в спортивных соревнованиях, </a:t>
            </a:r>
            <a:r>
              <a:rPr lang="ru-RU" sz="2000" u="sng" dirty="0">
                <a:latin typeface="Vela Sans Bd" charset="0"/>
              </a:rPr>
              <a:t>под роспись </a:t>
            </a:r>
            <a:r>
              <a:rPr lang="ru-RU" sz="2000" dirty="0">
                <a:latin typeface="Vela Sans Bd" charset="0"/>
              </a:rPr>
              <a:t>с нормами, утвержденными общероссийскими спортивными федерациями, правилами соответствующих видов спорта, положениями (регламентами) о спортивных соревнованиях, </a:t>
            </a:r>
            <a:r>
              <a:rPr lang="ru-RU" sz="2000" b="1" dirty="0">
                <a:solidFill>
                  <a:srgbClr val="FF0000"/>
                </a:solidFill>
                <a:latin typeface="Vela Sans Bd" charset="0"/>
              </a:rPr>
              <a:t>антидопинговыми правилами</a:t>
            </a:r>
            <a:r>
              <a:rPr lang="ru-RU" sz="2000" dirty="0">
                <a:latin typeface="Vela Sans Bd" charset="0"/>
              </a:rPr>
              <a:t>, условиями договоров с организаторами спортивных мероприятий в части, касающейся участия спортсменов в соответствующем соревновании;</a:t>
            </a:r>
          </a:p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Vela Sans Bd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FE9A30-D958-40B7-BD36-78CD0AEF0142}"/>
              </a:ext>
            </a:extLst>
          </p:cNvPr>
          <p:cNvSpPr/>
          <p:nvPr/>
        </p:nvSpPr>
        <p:spPr>
          <a:xfrm>
            <a:off x="0" y="0"/>
            <a:ext cx="18288000" cy="3162300"/>
          </a:xfrm>
          <a:prstGeom prst="rect">
            <a:avLst/>
          </a:prstGeom>
          <a:solidFill>
            <a:srgbClr val="635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Vela Sans SemBd" charset="0"/>
              </a:rPr>
              <a:t>ФЗ "О физической культуре и спорте в Российской Федерации"</a:t>
            </a:r>
          </a:p>
          <a:p>
            <a:pPr algn="ctr"/>
            <a:endParaRPr lang="ru-RU" sz="3200" dirty="0">
              <a:solidFill>
                <a:schemeClr val="bg1"/>
              </a:solidFill>
              <a:latin typeface="Vela Sans SemBd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Vela Sans SemBd" charset="0"/>
              </a:rPr>
              <a:t>Статья 34.3. Права и обязанности организации, реализующей дополнительные образовательные программы спортивной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1064157059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0"/>
            <a:ext cx="1714500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srgbClr val="00B050"/>
                </a:solidFill>
                <a:latin typeface="Vela Sans Bd" charset="0"/>
                <a:cs typeface="Times New Roman" panose="02020603050405020304" pitchFamily="18" charset="0"/>
              </a:rPr>
              <a:t>ТРУДОВОЙ КОДЕКС РФ</a:t>
            </a:r>
          </a:p>
          <a:p>
            <a:pPr lvl="0" algn="ctr"/>
            <a:endParaRPr lang="ru-RU" sz="900" b="1" dirty="0">
              <a:solidFill>
                <a:schemeClr val="accent1">
                  <a:lumMod val="50000"/>
                </a:schemeClr>
              </a:solidFill>
              <a:latin typeface="Vela Sans Bd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ela Sans Bd" charset="0"/>
                <a:cs typeface="Times New Roman" panose="02020603050405020304" pitchFamily="18" charset="0"/>
              </a:rPr>
              <a:t>Ст. 348.2.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ela Sans Bd" charset="0"/>
                <a:cs typeface="Times New Roman" panose="02020603050405020304" pitchFamily="18" charset="0"/>
              </a:rPr>
              <a:t>Особенности заключения трудовых договоров</a:t>
            </a:r>
          </a:p>
          <a:p>
            <a:pPr lvl="0"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ela Sans Bd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Vela Sans Bd" charset="0"/>
                <a:cs typeface="Times New Roman" panose="02020603050405020304" pitchFamily="18" charset="0"/>
              </a:rPr>
              <a:t>со спортсменами, с тренерами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010F279-54DD-3968-2D68-3E9FA0909233}"/>
              </a:ext>
            </a:extLst>
          </p:cNvPr>
          <p:cNvSpPr/>
          <p:nvPr/>
        </p:nvSpPr>
        <p:spPr>
          <a:xfrm>
            <a:off x="533400" y="2340748"/>
            <a:ext cx="17011650" cy="1752600"/>
          </a:xfrm>
          <a:prstGeom prst="roundRect">
            <a:avLst>
              <a:gd name="adj" fmla="val 50000"/>
            </a:avLst>
          </a:prstGeom>
          <a:solidFill>
            <a:srgbClr val="606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E1DD59-7456-6B86-13ED-32EEDF393021}"/>
              </a:ext>
            </a:extLst>
          </p:cNvPr>
          <p:cNvSpPr txBox="1"/>
          <p:nvPr/>
        </p:nvSpPr>
        <p:spPr>
          <a:xfrm>
            <a:off x="2285427" y="2385577"/>
            <a:ext cx="148780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  <a:latin typeface="Vela Sans Bd" charset="0"/>
                <a:cs typeface="Times New Roman" panose="02020603050405020304" pitchFamily="18" charset="0"/>
              </a:rPr>
              <a:t>I. </a:t>
            </a:r>
            <a:r>
              <a:rPr lang="ru-RU" sz="2400" dirty="0">
                <a:solidFill>
                  <a:schemeClr val="bg1"/>
                </a:solidFill>
                <a:latin typeface="Vela Sans Bd" charset="0"/>
                <a:cs typeface="Times New Roman" panose="02020603050405020304" pitchFamily="18" charset="0"/>
              </a:rPr>
              <a:t>Обязанности тренера соблюдать общероссийские антидопинговые правила и антидопинговые правила, утвержденные международными антидопинговыми организациями, принимать меры по предупреждению нарушения указанных антидопинговых правил спортсменом (спортсменами) 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716E23C-E880-E417-B4C7-20C2BDAB078C}"/>
              </a:ext>
            </a:extLst>
          </p:cNvPr>
          <p:cNvSpPr/>
          <p:nvPr/>
        </p:nvSpPr>
        <p:spPr>
          <a:xfrm>
            <a:off x="679259" y="2443093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D8CD838-9769-506E-2F05-90F246E3AC50}"/>
              </a:ext>
            </a:extLst>
          </p:cNvPr>
          <p:cNvSpPr/>
          <p:nvPr/>
        </p:nvSpPr>
        <p:spPr>
          <a:xfrm>
            <a:off x="597091" y="4373726"/>
            <a:ext cx="17011650" cy="1752600"/>
          </a:xfrm>
          <a:prstGeom prst="roundRect">
            <a:avLst>
              <a:gd name="adj" fmla="val 50000"/>
            </a:avLst>
          </a:prstGeom>
          <a:solidFill>
            <a:srgbClr val="606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9CEE6C-1D89-A6C1-E0E5-00CC8E70884E}"/>
              </a:ext>
            </a:extLst>
          </p:cNvPr>
          <p:cNvSpPr txBox="1"/>
          <p:nvPr/>
        </p:nvSpPr>
        <p:spPr>
          <a:xfrm>
            <a:off x="2285427" y="4429679"/>
            <a:ext cx="149482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  <a:latin typeface="Vela Sans Bd" charset="0"/>
                <a:cs typeface="Times New Roman" panose="02020603050405020304" pitchFamily="18" charset="0"/>
              </a:rPr>
              <a:t>II. </a:t>
            </a:r>
            <a:r>
              <a:rPr lang="ru-RU" sz="2400" dirty="0">
                <a:solidFill>
                  <a:schemeClr val="bg1"/>
                </a:solidFill>
                <a:latin typeface="Vela Sans Bd" charset="0"/>
                <a:cs typeface="Times New Roman" panose="02020603050405020304" pitchFamily="18" charset="0"/>
              </a:rPr>
              <a:t>Работодатели обязаны как при приеме на работу, так и в период действия трудового договора знакомить спортсменов, тренеров под роспись с общероссийскими антидопинговыми правилами и антидопинговыми правилами, утвержденными международными антидопинговыми организациями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D2B6A182-82CF-46E5-5C46-1274FE44FFED}"/>
              </a:ext>
            </a:extLst>
          </p:cNvPr>
          <p:cNvSpPr/>
          <p:nvPr/>
        </p:nvSpPr>
        <p:spPr>
          <a:xfrm>
            <a:off x="679259" y="4461648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A1B597-3C69-0D86-8A93-6548076E56BD}"/>
              </a:ext>
            </a:extLst>
          </p:cNvPr>
          <p:cNvSpPr txBox="1"/>
          <p:nvPr/>
        </p:nvSpPr>
        <p:spPr>
          <a:xfrm>
            <a:off x="4191000" y="8299102"/>
            <a:ext cx="11506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IV. 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Комплекс мер, направленных на совершенствование организации антидопинговой деятельности в Республике Башкортостан и формирование культуры нулевой терпимости к допингу от 21.06.2022 г.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1BDFC23-B102-117E-2758-729FFAC7C176}"/>
              </a:ext>
            </a:extLst>
          </p:cNvPr>
          <p:cNvSpPr/>
          <p:nvPr/>
        </p:nvSpPr>
        <p:spPr>
          <a:xfrm>
            <a:off x="533400" y="8139211"/>
            <a:ext cx="17011650" cy="1752600"/>
          </a:xfrm>
          <a:prstGeom prst="roundRect">
            <a:avLst>
              <a:gd name="adj" fmla="val 50000"/>
            </a:avLst>
          </a:prstGeom>
          <a:solidFill>
            <a:srgbClr val="606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60F8E9-7C5B-102C-30BA-0775BFA0CD05}"/>
              </a:ext>
            </a:extLst>
          </p:cNvPr>
          <p:cNvSpPr txBox="1"/>
          <p:nvPr/>
        </p:nvSpPr>
        <p:spPr>
          <a:xfrm>
            <a:off x="2514600" y="8119813"/>
            <a:ext cx="1503045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Vela Sans Bd" charset="0"/>
                <a:cs typeface="Times New Roman" panose="02020603050405020304" pitchFamily="18" charset="0"/>
              </a:rPr>
              <a:t>Трудовой договор с тренером прекращается вследствие нарушения тренером, в том числе однократного, общероссийских антидопинговых правил и (или) антидопинговых правил, утвержденных международными антидопинговыми организациями, признанного нарушением по решению соответствующей антидопинговой организации.</a:t>
            </a:r>
            <a:r>
              <a:rPr lang="ru-RU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0"/>
            <a:endParaRPr lang="ru-RU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endParaRPr lang="ru-RU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86EED85-B87B-36FF-4CC0-96853D943B0A}"/>
              </a:ext>
            </a:extLst>
          </p:cNvPr>
          <p:cNvSpPr/>
          <p:nvPr/>
        </p:nvSpPr>
        <p:spPr>
          <a:xfrm>
            <a:off x="637269" y="8253511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Exclamation mark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739" y="2488683"/>
            <a:ext cx="541173" cy="1432819"/>
          </a:xfrm>
          <a:prstGeom prst="rect">
            <a:avLst/>
          </a:prstGeom>
        </p:spPr>
      </p:pic>
      <p:pic>
        <p:nvPicPr>
          <p:cNvPr id="22" name="Рисунок 21" descr="Exclamation mark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740" y="4545795"/>
            <a:ext cx="541173" cy="1432819"/>
          </a:xfrm>
          <a:prstGeom prst="rect">
            <a:avLst/>
          </a:prstGeom>
        </p:spPr>
      </p:pic>
      <p:pic>
        <p:nvPicPr>
          <p:cNvPr id="25" name="Рисунок 24" descr="Exclamation mark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741" y="8324502"/>
            <a:ext cx="541173" cy="143281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990600" y="6664424"/>
            <a:ext cx="16306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ela Sans Bd" charset="0"/>
                <a:cs typeface="Times New Roman" panose="02020603050405020304" pitchFamily="18" charset="0"/>
              </a:rPr>
              <a:t>Ст. 348.11-1.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ela Sans Bd" charset="0"/>
                <a:cs typeface="Times New Roman" panose="02020603050405020304" pitchFamily="18" charset="0"/>
              </a:rPr>
              <a:t>Дополнительные основания прекращения</a:t>
            </a:r>
          </a:p>
          <a:p>
            <a:pPr lvl="0"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ela Sans Bd" charset="0"/>
                <a:cs typeface="Times New Roman" panose="02020603050405020304" pitchFamily="18" charset="0"/>
              </a:rPr>
              <a:t> трудового договора с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Vela Sans Bd" charset="0"/>
                <a:cs typeface="Times New Roman" panose="02020603050405020304" pitchFamily="18" charset="0"/>
              </a:rPr>
              <a:t>тренером</a:t>
            </a:r>
          </a:p>
        </p:txBody>
      </p:sp>
    </p:spTree>
    <p:extLst>
      <p:ext uri="{BB962C8B-B14F-4D97-AF65-F5344CB8AC3E}">
        <p14:creationId xmlns:p14="http://schemas.microsoft.com/office/powerpoint/2010/main" val="3512561567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FE9A30-D958-40B7-BD36-78CD0AEF0142}"/>
              </a:ext>
            </a:extLst>
          </p:cNvPr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635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bg1"/>
              </a:solidFill>
              <a:latin typeface="Vela Sans SemBd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90500"/>
            <a:ext cx="17602200" cy="738664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61C76D"/>
                </a:solidFill>
                <a:latin typeface="Vela Sans SemBd" charset="0"/>
              </a:rPr>
              <a:t>Ст. 1.3.3. Общероссийских антидопинговых правил (ОАП)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00952"/>
            <a:ext cx="15544800" cy="701730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6063DA"/>
                </a:solidFill>
                <a:latin typeface="Vela Sans Bd" charset="0"/>
              </a:rPr>
              <a:t>ОАП распространяются на:</a:t>
            </a:r>
          </a:p>
          <a:p>
            <a:pPr algn="ctr"/>
            <a:endParaRPr lang="ru-RU" sz="3200" b="1" dirty="0">
              <a:solidFill>
                <a:srgbClr val="6063DA"/>
              </a:solidFill>
              <a:latin typeface="Vela Sans Bd" charset="0"/>
            </a:endParaRPr>
          </a:p>
          <a:p>
            <a:pPr marL="266700" lvl="8" indent="-266700" algn="l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6063DA"/>
                </a:solidFill>
                <a:latin typeface="Vela Sans Bd" charset="0"/>
              </a:rPr>
              <a:t>всех спортсменов, спортсменов-любителей;</a:t>
            </a:r>
          </a:p>
          <a:p>
            <a:pPr marL="0" lvl="8" algn="l"/>
            <a:endParaRPr lang="ru-RU" sz="3200" dirty="0">
              <a:solidFill>
                <a:srgbClr val="6063DA"/>
              </a:solidFill>
              <a:latin typeface="Vela Sans Bd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  <a:latin typeface="Vela Sans Bd" charset="0"/>
              </a:rPr>
              <a:t>весь персонал спортсмена</a:t>
            </a:r>
            <a:r>
              <a:rPr lang="ru-RU" sz="3200" dirty="0">
                <a:solidFill>
                  <a:srgbClr val="6063DA"/>
                </a:solidFill>
                <a:latin typeface="Vela Sans Bd" charset="0"/>
              </a:rPr>
              <a:t>, работающий, оказывающий медицинскую помощь и помогающий спортсменам, участвующим либо готовящимся к участию в спортивных соревнованиях;</a:t>
            </a:r>
          </a:p>
          <a:p>
            <a:pPr algn="l"/>
            <a:endParaRPr lang="ru-RU" sz="3200" dirty="0">
              <a:solidFill>
                <a:srgbClr val="6063DA"/>
              </a:solidFill>
              <a:latin typeface="Vela Sans Bd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u="sng" dirty="0">
                <a:solidFill>
                  <a:srgbClr val="FF0000"/>
                </a:solidFill>
                <a:latin typeface="Vela Sans Bd" charset="0"/>
              </a:rPr>
              <a:t>руководителей и должностных лиц организаций</a:t>
            </a:r>
            <a:r>
              <a:rPr lang="ru-RU" sz="3200" dirty="0">
                <a:solidFill>
                  <a:srgbClr val="6063DA"/>
                </a:solidFill>
                <a:latin typeface="Vela Sans Bd" charset="0"/>
              </a:rPr>
              <a:t>, которым согласно Федеральному закону вменяется в обязанность участвовать или содействовать предотвращению и борьбе с допингом в спорте, и сотрудников таких организаций, ответственных за организацию работы по предотвращению и борьбе с допингом в спорте;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accent5">
                  <a:lumMod val="50000"/>
                </a:schemeClr>
              </a:solidFill>
              <a:latin typeface="Vela Sans Bd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Vela Sans Bd" charset="0"/>
              </a:rPr>
              <a:t>если не указано иное в тексте Правил, используется термин </a:t>
            </a:r>
            <a:r>
              <a:rPr lang="ru-RU" sz="3200" b="1" u="sng" dirty="0">
                <a:solidFill>
                  <a:schemeClr val="bg1"/>
                </a:solidFill>
                <a:latin typeface="Vela Sans Bd" charset="0"/>
              </a:rPr>
              <a:t>«иные лица»</a:t>
            </a:r>
          </a:p>
        </p:txBody>
      </p:sp>
    </p:spTree>
    <p:extLst>
      <p:ext uri="{BB962C8B-B14F-4D97-AF65-F5344CB8AC3E}">
        <p14:creationId xmlns:p14="http://schemas.microsoft.com/office/powerpoint/2010/main" val="1826467234"/>
      </p:ext>
    </p:extLst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67E245-5C86-4693-8A88-C00CC18DAE9F}"/>
              </a:ext>
            </a:extLst>
          </p:cNvPr>
          <p:cNvSpPr/>
          <p:nvPr/>
        </p:nvSpPr>
        <p:spPr>
          <a:xfrm>
            <a:off x="0" y="1395414"/>
            <a:ext cx="18288000" cy="8891586"/>
          </a:xfrm>
          <a:prstGeom prst="rect">
            <a:avLst/>
          </a:prstGeom>
          <a:solidFill>
            <a:srgbClr val="635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bg1"/>
              </a:solidFill>
              <a:latin typeface="Vela Sans SemBd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42901"/>
            <a:ext cx="17945100" cy="105251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61C76D"/>
                </a:solidFill>
                <a:latin typeface="Vela Sans Bd" charset="0"/>
                <a:cs typeface="Times New Roman" panose="02020603050405020304" pitchFamily="18" charset="0"/>
              </a:rPr>
              <a:t>ОБЯЗАННОСТИ  ПЕРСОНАЛА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714500"/>
            <a:ext cx="17640300" cy="7886700"/>
          </a:xfrm>
        </p:spPr>
        <p:txBody>
          <a:bodyPr>
            <a:normAutofit/>
          </a:bodyPr>
          <a:lstStyle/>
          <a:p>
            <a:pPr marL="402432" indent="-402432">
              <a:lnSpc>
                <a:spcPct val="150000"/>
              </a:lnSpc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cs typeface="Times New Roman" panose="02020603050405020304" pitchFamily="18" charset="0"/>
              </a:rPr>
              <a:t>Знать и соблюдать антидопинговые правила </a:t>
            </a:r>
            <a:r>
              <a:rPr lang="ru-RU" sz="3000" dirty="0">
                <a:solidFill>
                  <a:srgbClr val="FFC000"/>
                </a:solidFill>
                <a:cs typeface="Times New Roman" panose="02020603050405020304" pitchFamily="18" charset="0"/>
              </a:rPr>
              <a:t>(ОАП 2.2.1)</a:t>
            </a:r>
          </a:p>
          <a:p>
            <a:pPr marL="402432" indent="-402432">
              <a:lnSpc>
                <a:spcPct val="150000"/>
              </a:lnSpc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cs typeface="Times New Roman" panose="02020603050405020304" pitchFamily="18" charset="0"/>
              </a:rPr>
              <a:t>Использовать свое влияние на спортсмена, его взгляды и поведение с целью </a:t>
            </a:r>
            <a:r>
              <a:rPr lang="ru-RU" sz="3000" dirty="0">
                <a:solidFill>
                  <a:srgbClr val="FFC000"/>
                </a:solidFill>
                <a:cs typeface="Times New Roman" panose="02020603050405020304" pitchFamily="18" charset="0"/>
              </a:rPr>
              <a:t>формирования атмосферы нетерпимости к допингу (ОАП 2.2.3)</a:t>
            </a:r>
          </a:p>
          <a:p>
            <a:pPr marL="402432" indent="-402432">
              <a:lnSpc>
                <a:spcPct val="150000"/>
              </a:lnSpc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cs typeface="Times New Roman" panose="02020603050405020304" pitchFamily="18" charset="0"/>
              </a:rPr>
              <a:t>Сотрудничать при реализации программ тестирования (отбор проб) спортсменов </a:t>
            </a:r>
            <a:r>
              <a:rPr lang="ru-RU" sz="3000" dirty="0">
                <a:solidFill>
                  <a:srgbClr val="FFC000"/>
                </a:solidFill>
                <a:cs typeface="Times New Roman" panose="02020603050405020304" pitchFamily="18" charset="0"/>
              </a:rPr>
              <a:t>(ОАП 2.2.2)</a:t>
            </a:r>
          </a:p>
          <a:p>
            <a:pPr marL="402432" indent="-402432">
              <a:lnSpc>
                <a:spcPct val="150000"/>
              </a:lnSpc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cs typeface="Times New Roman" panose="02020603050405020304" pitchFamily="18" charset="0"/>
              </a:rPr>
              <a:t>Сотрудничать при реализации антидопинговых программ </a:t>
            </a:r>
            <a:r>
              <a:rPr lang="ru-RU" sz="3000" dirty="0">
                <a:solidFill>
                  <a:srgbClr val="FFC000"/>
                </a:solidFill>
                <a:cs typeface="Times New Roman" panose="02020603050405020304" pitchFamily="18" charset="0"/>
              </a:rPr>
              <a:t>(ОАП 3.5)</a:t>
            </a:r>
          </a:p>
          <a:p>
            <a:pPr marL="402432" indent="-402432">
              <a:lnSpc>
                <a:spcPct val="150000"/>
              </a:lnSpc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cs typeface="Times New Roman" panose="02020603050405020304" pitchFamily="18" charset="0"/>
              </a:rPr>
              <a:t>Сотрудничать с антидопинговыми организациями при расследовании нарушений АД правил </a:t>
            </a:r>
            <a:r>
              <a:rPr lang="ru-RU" sz="3000" dirty="0">
                <a:solidFill>
                  <a:srgbClr val="FFC000"/>
                </a:solidFill>
                <a:cs typeface="Times New Roman" panose="02020603050405020304" pitchFamily="18" charset="0"/>
              </a:rPr>
              <a:t>(ОАП 2.2.5)</a:t>
            </a:r>
          </a:p>
          <a:p>
            <a:pPr marL="402432" indent="-402432">
              <a:lnSpc>
                <a:spcPct val="150000"/>
              </a:lnSpc>
              <a:buFont typeface="+mj-lt"/>
              <a:buAutoNum type="arabicPeriod"/>
            </a:pPr>
            <a:r>
              <a:rPr lang="ru-RU" sz="3000" dirty="0">
                <a:solidFill>
                  <a:srgbClr val="FFC000"/>
                </a:solidFill>
                <a:cs typeface="Times New Roman" panose="02020603050405020304" pitchFamily="18" charset="0"/>
              </a:rPr>
              <a:t>Не использовать какие-либо запрещенные субстанции или не применять запрещенные методы без уважительной причины (ОАП 2.2.6)</a:t>
            </a:r>
          </a:p>
          <a:p>
            <a:pPr marL="402432" indent="-402432">
              <a:lnSpc>
                <a:spcPct val="150000"/>
              </a:lnSpc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cs typeface="Times New Roman" panose="02020603050405020304" pitchFamily="18" charset="0"/>
              </a:rPr>
              <a:t>Принцип строгой ответственности </a:t>
            </a:r>
            <a:r>
              <a:rPr lang="ru-RU" sz="3000" dirty="0">
                <a:solidFill>
                  <a:srgbClr val="FFC000"/>
                </a:solidFill>
                <a:cs typeface="Times New Roman" panose="02020603050405020304" pitchFamily="18" charset="0"/>
              </a:rPr>
              <a:t>(ОАП 4.1)</a:t>
            </a:r>
            <a:r>
              <a:rPr lang="ru-RU" sz="3000" dirty="0">
                <a:solidFill>
                  <a:schemeClr val="bg1"/>
                </a:solidFill>
                <a:cs typeface="Times New Roman" panose="02020603050405020304" pitchFamily="18" charset="0"/>
              </a:rPr>
              <a:t>, риски при использовании БАД  </a:t>
            </a:r>
          </a:p>
          <a:p>
            <a:pPr marL="402432" indent="-402432">
              <a:lnSpc>
                <a:spcPct val="150000"/>
              </a:lnSpc>
              <a:buFont typeface="+mj-lt"/>
              <a:buAutoNum type="arabicPeriod"/>
            </a:pPr>
            <a:r>
              <a:rPr lang="ru-RU" sz="3000" dirty="0">
                <a:solidFill>
                  <a:srgbClr val="FFC000"/>
                </a:solidFill>
                <a:cs typeface="Times New Roman" panose="02020603050405020304" pitchFamily="18" charset="0"/>
              </a:rPr>
              <a:t>Проверить свою аптечку (ОАП 4.6.2 Обладание ЗС/ЗМ)</a:t>
            </a:r>
          </a:p>
          <a:p>
            <a:pPr marL="402432" indent="-402432">
              <a:lnSpc>
                <a:spcPct val="150000"/>
              </a:lnSpc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cs typeface="Times New Roman" panose="02020603050405020304" pitchFamily="18" charset="0"/>
              </a:rPr>
              <a:t>Актуальная и корректная информация !</a:t>
            </a:r>
          </a:p>
        </p:txBody>
      </p:sp>
    </p:spTree>
    <p:extLst>
      <p:ext uri="{BB962C8B-B14F-4D97-AF65-F5344CB8AC3E}">
        <p14:creationId xmlns:p14="http://schemas.microsoft.com/office/powerpoint/2010/main" val="4160546301"/>
      </p:ext>
    </p:extLst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10501</TotalTime>
  <Words>1158</Words>
  <Application>Microsoft Office PowerPoint</Application>
  <PresentationFormat>Произвольный</PresentationFormat>
  <Paragraphs>137</Paragraphs>
  <Slides>13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Gilroy</vt:lpstr>
      <vt:lpstr>Microsoft Sans Serif</vt:lpstr>
      <vt:lpstr>Times New Roman</vt:lpstr>
      <vt:lpstr>Trebuchet MS</vt:lpstr>
      <vt:lpstr>Vela Sans Bd</vt:lpstr>
      <vt:lpstr>Vela Sans SemBd</vt:lpstr>
      <vt:lpstr>Office Theme</vt:lpstr>
      <vt:lpstr>Презентация PowerPoint</vt:lpstr>
      <vt:lpstr>Презентация PowerPoint</vt:lpstr>
      <vt:lpstr>Презентация PowerPoint</vt:lpstr>
      <vt:lpstr>КОМПЛЕКС МЕР</vt:lpstr>
      <vt:lpstr>Презентация PowerPoint</vt:lpstr>
      <vt:lpstr>Презентация PowerPoint</vt:lpstr>
      <vt:lpstr>Презентация PowerPoint</vt:lpstr>
      <vt:lpstr>Ст. 1.3.3. Общероссийских антидопинговых правил (ОАП)</vt:lpstr>
      <vt:lpstr>ОБЯЗАННОСТИ  ПЕРСОНАЛА</vt:lpstr>
      <vt:lpstr>Презентация PowerPoint</vt:lpstr>
      <vt:lpstr>Презентация PowerPoint</vt:lpstr>
      <vt:lpstr>САНКЦИИ К ПЕРСОНАЛУ СПОРТСМЕНА</vt:lpstr>
      <vt:lpstr>       ДИСКВАЛИФИКАЦИЯ          ВРЕМЕННОЕ ОТСТРАНЕНИЕ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Рыскильдина Екатерина</dc:title>
  <dc:creator>Снежана</dc:creator>
  <cp:keywords>DAE2DcqsEEw,BAE1bi3e39k</cp:keywords>
  <cp:lastModifiedBy>5 СШ</cp:lastModifiedBy>
  <cp:revision>364</cp:revision>
  <cp:lastPrinted>2025-10-09T12:00:03Z</cp:lastPrinted>
  <dcterms:created xsi:type="dcterms:W3CDTF">2022-02-09T09:35:44Z</dcterms:created>
  <dcterms:modified xsi:type="dcterms:W3CDTF">2025-11-07T12:27:26Z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2022-02-09T00:00:00Z</vt:filetime>
  </property>
  <property fmtid="{D5CDD505-2E9C-101B-9397-08002B2CF9AE}" pid="3" name="Creator">
    <vt:lpwstr>Canva</vt:lpwstr>
  </property>
  <property fmtid="{D5CDD505-2E9C-101B-9397-08002B2CF9AE}" pid="4" name="LastSaved">
    <vt:filetime>2022-02-09T00:00:00Z</vt:filetime>
  </property>
</Properties>
</file>